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8" r:id="rId1"/>
  </p:sldMasterIdLst>
  <p:notesMasterIdLst>
    <p:notesMasterId r:id="rId33"/>
  </p:notesMasterIdLst>
  <p:handoutMasterIdLst>
    <p:handoutMasterId r:id="rId34"/>
  </p:handoutMasterIdLst>
  <p:sldIdLst>
    <p:sldId id="256" r:id="rId2"/>
    <p:sldId id="257" r:id="rId3"/>
    <p:sldId id="261" r:id="rId4"/>
    <p:sldId id="262" r:id="rId5"/>
    <p:sldId id="264" r:id="rId6"/>
    <p:sldId id="265" r:id="rId7"/>
    <p:sldId id="267" r:id="rId8"/>
    <p:sldId id="268" r:id="rId9"/>
    <p:sldId id="266"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1" r:id="rId32"/>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463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35"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endParaRPr kumimoji="1" lang="ja-JP" altLang="en-US"/>
          </a:p>
        </p:txBody>
      </p:sp>
      <p:sp>
        <p:nvSpPr>
          <p:cNvPr id="4" name="フッター プレースホルダー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E108D907-E93A-4261-97F3-A65223DB815D}" type="slidenum">
              <a:rPr kumimoji="1" lang="ja-JP" altLang="en-US" smtClean="0"/>
              <a:t>‹#›</a:t>
            </a:fld>
            <a:endParaRPr kumimoji="1" lang="ja-JP" altLang="en-US"/>
          </a:p>
        </p:txBody>
      </p:sp>
    </p:spTree>
    <p:extLst>
      <p:ext uri="{BB962C8B-B14F-4D97-AF65-F5344CB8AC3E}">
        <p14:creationId xmlns:p14="http://schemas.microsoft.com/office/powerpoint/2010/main" val="149755717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52BAFBE7-0D52-4FED-97B6-C5A3C4B0E8BE}" type="slidenum">
              <a:rPr kumimoji="1" lang="ja-JP" altLang="en-US" smtClean="0"/>
              <a:t>‹#›</a:t>
            </a:fld>
            <a:endParaRPr kumimoji="1" lang="ja-JP" altLang="en-US"/>
          </a:p>
        </p:txBody>
      </p:sp>
    </p:spTree>
    <p:extLst>
      <p:ext uri="{BB962C8B-B14F-4D97-AF65-F5344CB8AC3E}">
        <p14:creationId xmlns:p14="http://schemas.microsoft.com/office/powerpoint/2010/main" val="6911973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15788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14469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378240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082566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3394542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111311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100713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1418931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02020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40822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3573456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2757854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587693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E91CB9-7307-48E4-95A0-4D569874AA65}" type="slidenum">
              <a:rPr kumimoji="1" lang="ja-JP" altLang="en-US" smtClean="0"/>
              <a:t>‹#›</a:t>
            </a:fld>
            <a:endParaRPr kumimoji="1" lang="ja-JP" altLang="en-US"/>
          </a:p>
        </p:txBody>
      </p:sp>
    </p:spTree>
    <p:extLst>
      <p:ext uri="{BB962C8B-B14F-4D97-AF65-F5344CB8AC3E}">
        <p14:creationId xmlns:p14="http://schemas.microsoft.com/office/powerpoint/2010/main" val="8324178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jpeg"/><Relationship Id="rId1" Type="http://schemas.openxmlformats.org/officeDocument/2006/relationships/slideLayout" Target="../slideLayouts/slideLayout1.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正方形/長方形 9"/>
          <p:cNvSpPr/>
          <p:nvPr/>
        </p:nvSpPr>
        <p:spPr>
          <a:xfrm>
            <a:off x="0" y="1069606"/>
            <a:ext cx="12192000" cy="923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260541" y="1028996"/>
            <a:ext cx="3821724" cy="923330"/>
          </a:xfrm>
          <a:prstGeom prst="rect">
            <a:avLst/>
          </a:prstGeom>
          <a:noFill/>
        </p:spPr>
        <p:txBody>
          <a:bodyPr wrap="square" rtlCol="0">
            <a:spAutoFit/>
          </a:bodyPr>
          <a:lstStyle/>
          <a:p>
            <a:r>
              <a:rPr kumimoji="1" lang="ja-JP" altLang="en-US" sz="5400" dirty="0">
                <a:solidFill>
                  <a:schemeClr val="bg1"/>
                </a:solidFill>
                <a:latin typeface="ＭＳ ゴシック" panose="020B0609070205080204" pitchFamily="49" charset="-128"/>
                <a:ea typeface="ＭＳ ゴシック" panose="020B0609070205080204" pitchFamily="49" charset="-128"/>
              </a:rPr>
              <a:t>を科学する</a:t>
            </a:r>
          </a:p>
        </p:txBody>
      </p:sp>
      <p:sp>
        <p:nvSpPr>
          <p:cNvPr id="4" name="テキスト ボックス 3"/>
          <p:cNvSpPr txBox="1"/>
          <p:nvPr/>
        </p:nvSpPr>
        <p:spPr>
          <a:xfrm>
            <a:off x="2352121" y="452725"/>
            <a:ext cx="4396154" cy="1569660"/>
          </a:xfrm>
          <a:prstGeom prst="rect">
            <a:avLst/>
          </a:prstGeom>
          <a:noFill/>
        </p:spPr>
        <p:txBody>
          <a:bodyPr wrap="square" rtlCol="0">
            <a:spAutoFit/>
          </a:bodyPr>
          <a:lstStyle/>
          <a:p>
            <a:r>
              <a:rPr kumimoji="1" lang="ja-JP" altLang="en-US" sz="96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ＭＳ ゴシック" panose="020B0609070205080204" pitchFamily="49" charset="-128"/>
                <a:ea typeface="ＭＳ ゴシック" panose="020B0609070205080204" pitchFamily="49" charset="-128"/>
              </a:rPr>
              <a:t>燃える</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9845" y="2277749"/>
            <a:ext cx="4157400" cy="4213868"/>
          </a:xfrm>
          <a:prstGeom prst="rect">
            <a:avLst/>
          </a:prstGeom>
        </p:spPr>
      </p:pic>
    </p:spTree>
    <p:extLst>
      <p:ext uri="{BB962C8B-B14F-4D97-AF65-F5344CB8AC3E}">
        <p14:creationId xmlns:p14="http://schemas.microsoft.com/office/powerpoint/2010/main" val="4258388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73231"/>
            <a:ext cx="12203723" cy="7369277"/>
          </a:xfrm>
          <a:prstGeom prst="rect">
            <a:avLst/>
          </a:prstGeom>
        </p:spPr>
      </p:pic>
      <p:sp>
        <p:nvSpPr>
          <p:cNvPr id="6" name="テキスト ボックス 5"/>
          <p:cNvSpPr txBox="1"/>
          <p:nvPr/>
        </p:nvSpPr>
        <p:spPr>
          <a:xfrm>
            <a:off x="547572" y="3011242"/>
            <a:ext cx="11108578" cy="1200329"/>
          </a:xfrm>
          <a:prstGeom prst="rect">
            <a:avLst/>
          </a:prstGeom>
          <a:noFill/>
        </p:spPr>
        <p:txBody>
          <a:bodyPr wrap="square" rtlCol="0">
            <a:spAutoFit/>
          </a:bodyPr>
          <a:lstStyle/>
          <a:p>
            <a:r>
              <a:rPr lang="ja-JP" altLang="en-US" sz="7200" dirty="0">
                <a:solidFill>
                  <a:schemeClr val="bg1"/>
                </a:solidFill>
                <a:latin typeface="ＭＳ ゴシック" panose="020B0609070205080204" pitchFamily="49" charset="-128"/>
                <a:ea typeface="ＭＳ ゴシック" panose="020B0609070205080204" pitchFamily="49" charset="-128"/>
              </a:rPr>
              <a:t>ローソクの　　　歴史</a:t>
            </a:r>
            <a:endParaRPr kumimoji="1" lang="ja-JP" altLang="en-US" sz="72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083483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244928" y="281354"/>
            <a:ext cx="1169551" cy="6576646"/>
          </a:xfrm>
          <a:prstGeom prst="rect">
            <a:avLst/>
          </a:prstGeom>
          <a:noFill/>
        </p:spPr>
        <p:txBody>
          <a:bodyPr vert="eaVert" wrap="square" rtlCol="0">
            <a:spAutoFit/>
          </a:bodyPr>
          <a:lstStyle/>
          <a:p>
            <a:r>
              <a:rPr lang="ja-JP" altLang="en-US" sz="3200" dirty="0">
                <a:solidFill>
                  <a:srgbClr val="002060"/>
                </a:solidFill>
                <a:latin typeface="ＭＳ ゴシック" panose="020B0609070205080204" pitchFamily="49" charset="-128"/>
                <a:ea typeface="ＭＳ ゴシック" panose="020B0609070205080204" pitchFamily="49" charset="-128"/>
              </a:rPr>
              <a:t>古代エジプト、ミイラでは</a:t>
            </a:r>
            <a:endParaRPr lang="en-US" altLang="ja-JP" sz="3200" dirty="0">
              <a:solidFill>
                <a:srgbClr val="002060"/>
              </a:solidFill>
              <a:latin typeface="ＭＳ ゴシック" panose="020B0609070205080204" pitchFamily="49" charset="-128"/>
              <a:ea typeface="ＭＳ ゴシック" panose="020B0609070205080204" pitchFamily="49" charset="-128"/>
            </a:endParaRPr>
          </a:p>
          <a:p>
            <a:r>
              <a:rPr lang="ja-JP" altLang="en-US" sz="3200" dirty="0">
                <a:solidFill>
                  <a:srgbClr val="002060"/>
                </a:solidFill>
                <a:latin typeface="ＭＳ ゴシック" panose="020B0609070205080204" pitchFamily="49" charset="-128"/>
                <a:ea typeface="ＭＳ ゴシック" panose="020B0609070205080204" pitchFamily="49" charset="-128"/>
              </a:rPr>
              <a:t>　古くから蜜蝋が使われたらしい</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3333" y="0"/>
            <a:ext cx="10508667" cy="6858000"/>
          </a:xfrm>
          <a:prstGeom prst="rect">
            <a:avLst/>
          </a:prstGeom>
        </p:spPr>
      </p:pic>
    </p:spTree>
    <p:extLst>
      <p:ext uri="{BB962C8B-B14F-4D97-AF65-F5344CB8AC3E}">
        <p14:creationId xmlns:p14="http://schemas.microsoft.com/office/powerpoint/2010/main" val="3708402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9003272" y="281354"/>
            <a:ext cx="2813591" cy="6576646"/>
          </a:xfrm>
          <a:prstGeom prst="rect">
            <a:avLst/>
          </a:prstGeom>
          <a:noFill/>
        </p:spPr>
        <p:txBody>
          <a:bodyPr vert="eaVert" wrap="square" rtlCol="0">
            <a:spAutoFit/>
          </a:bodyPr>
          <a:lstStyle/>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蜜蝋（みつろう）</a:t>
            </a:r>
            <a:endParaRPr lang="en-US" altLang="ja-JP" sz="3200" dirty="0">
              <a:solidFill>
                <a:srgbClr val="002060"/>
              </a:solidFill>
              <a:latin typeface="ＭＳ ゴシック" panose="020B0609070205080204" pitchFamily="49" charset="-128"/>
              <a:ea typeface="ＭＳ ゴシック" panose="020B0609070205080204" pitchFamily="49" charset="-128"/>
            </a:endParaRPr>
          </a:p>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★ヨーロッパではガス燈が出る</a:t>
            </a:r>
          </a:p>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　</a:t>
            </a:r>
            <a:r>
              <a:rPr lang="en-US" altLang="ja-JP" sz="3200" dirty="0">
                <a:solidFill>
                  <a:srgbClr val="002060"/>
                </a:solidFill>
                <a:latin typeface="ＭＳ ゴシック" panose="020B0609070205080204" pitchFamily="49" charset="-128"/>
                <a:ea typeface="ＭＳ ゴシック" panose="020B0609070205080204" pitchFamily="49" charset="-128"/>
              </a:rPr>
              <a:t>19</a:t>
            </a:r>
            <a:r>
              <a:rPr lang="ja-JP" altLang="en-US" sz="3200" dirty="0">
                <a:solidFill>
                  <a:srgbClr val="002060"/>
                </a:solidFill>
                <a:latin typeface="ＭＳ ゴシック" panose="020B0609070205080204" pitchFamily="49" charset="-128"/>
                <a:ea typeface="ＭＳ ゴシック" panose="020B0609070205080204" pitchFamily="49" charset="-128"/>
              </a:rPr>
              <a:t>世紀まで室内の照明だった</a:t>
            </a:r>
          </a:p>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★修道院ではミツバチを飼育し、　</a:t>
            </a:r>
          </a:p>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　蜜蝋を生産していた</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2057" y="123093"/>
            <a:ext cx="5621215" cy="421591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057" y="3552092"/>
            <a:ext cx="4655736" cy="3106249"/>
          </a:xfrm>
          <a:prstGeom prst="rect">
            <a:avLst/>
          </a:prstGeom>
        </p:spPr>
      </p:pic>
    </p:spTree>
    <p:extLst>
      <p:ext uri="{BB962C8B-B14F-4D97-AF65-F5344CB8AC3E}">
        <p14:creationId xmlns:p14="http://schemas.microsoft.com/office/powerpoint/2010/main" val="185948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682242" y="281354"/>
            <a:ext cx="1762021" cy="6576646"/>
          </a:xfrm>
          <a:prstGeom prst="rect">
            <a:avLst/>
          </a:prstGeom>
          <a:noFill/>
        </p:spPr>
        <p:txBody>
          <a:bodyPr vert="eaVert" wrap="square" rtlCol="0">
            <a:spAutoFit/>
          </a:bodyPr>
          <a:lstStyle/>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アメリカではマッコウクジラの脳油を原料として照明用として使用。捕鯨が盛んにおこなわれた</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8686"/>
          <a:stretch/>
        </p:blipFill>
        <p:spPr>
          <a:xfrm>
            <a:off x="6851340" y="3200400"/>
            <a:ext cx="5340660" cy="3657600"/>
          </a:xfrm>
          <a:prstGeom prst="rect">
            <a:avLst/>
          </a:prstGeom>
        </p:spPr>
      </p:pic>
      <p:pic>
        <p:nvPicPr>
          <p:cNvPr id="6" name="図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259" y="0"/>
            <a:ext cx="8999794" cy="5521028"/>
          </a:xfrm>
          <a:prstGeom prst="rect">
            <a:avLst/>
          </a:prstGeom>
        </p:spPr>
      </p:pic>
    </p:spTree>
    <p:extLst>
      <p:ext uri="{BB962C8B-B14F-4D97-AF65-F5344CB8AC3E}">
        <p14:creationId xmlns:p14="http://schemas.microsoft.com/office/powerpoint/2010/main" val="196801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490985" y="281354"/>
            <a:ext cx="1236236" cy="6576646"/>
          </a:xfrm>
          <a:prstGeom prst="rect">
            <a:avLst/>
          </a:prstGeom>
          <a:noFill/>
        </p:spPr>
        <p:txBody>
          <a:bodyPr vert="eaVert" wrap="square" rtlCol="0">
            <a:spAutoFit/>
          </a:bodyPr>
          <a:lstStyle/>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日本では奈良時代、当時は中国から仏教と共に輸入</a:t>
            </a:r>
          </a:p>
        </p:txBody>
      </p:sp>
      <p:sp>
        <p:nvSpPr>
          <p:cNvPr id="5" name="テキスト ボックス 4"/>
          <p:cNvSpPr txBox="1"/>
          <p:nvPr/>
        </p:nvSpPr>
        <p:spPr>
          <a:xfrm>
            <a:off x="2108508" y="1008255"/>
            <a:ext cx="3997619" cy="4824398"/>
          </a:xfrm>
          <a:prstGeom prst="rect">
            <a:avLst/>
          </a:prstGeom>
          <a:noFill/>
        </p:spPr>
        <p:txBody>
          <a:bodyPr vert="horz" wrap="square" rtlCol="0">
            <a:spAutoFit/>
          </a:bodyPr>
          <a:lstStyle/>
          <a:p>
            <a:pP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松脂ローソク</a:t>
            </a:r>
          </a:p>
          <a:p>
            <a:pPr algn="ct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a:t>
            </a:r>
          </a:p>
          <a:p>
            <a:pP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琉球からハゼノキが伝わる</a:t>
            </a:r>
          </a:p>
          <a:p>
            <a:pPr algn="ct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a:t>
            </a:r>
          </a:p>
          <a:p>
            <a:pP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松脂とハゼノキから和ローソクを作る</a:t>
            </a:r>
          </a:p>
          <a:p>
            <a:pPr algn="ct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a:t>
            </a:r>
          </a:p>
          <a:p>
            <a:pPr>
              <a:lnSpc>
                <a:spcPts val="4100"/>
              </a:lnSpc>
            </a:pPr>
            <a:endParaRPr kumimoji="1" lang="ja-JP" altLang="en-US" sz="3200" dirty="0">
              <a:solidFill>
                <a:srgbClr val="C00000"/>
              </a:solidFill>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2329" y="0"/>
            <a:ext cx="6049671" cy="5498499"/>
          </a:xfrm>
          <a:prstGeom prst="rect">
            <a:avLst/>
          </a:prstGeom>
        </p:spPr>
      </p:pic>
      <p:sp>
        <p:nvSpPr>
          <p:cNvPr id="7" name="テキスト ボックス 6"/>
          <p:cNvSpPr txBox="1"/>
          <p:nvPr/>
        </p:nvSpPr>
        <p:spPr>
          <a:xfrm>
            <a:off x="2108508" y="5650454"/>
            <a:ext cx="6781301" cy="618118"/>
          </a:xfrm>
          <a:prstGeom prst="rect">
            <a:avLst/>
          </a:prstGeom>
          <a:noFill/>
        </p:spPr>
        <p:txBody>
          <a:bodyPr vert="horz" wrap="square" rtlCol="0">
            <a:spAutoFit/>
          </a:bodyPr>
          <a:lstStyle/>
          <a:p>
            <a:pPr>
              <a:lnSpc>
                <a:spcPts val="4100"/>
              </a:lnSpc>
            </a:pPr>
            <a:r>
              <a:rPr lang="ja-JP" altLang="en-US" sz="3200" dirty="0">
                <a:solidFill>
                  <a:srgbClr val="C00000"/>
                </a:solidFill>
                <a:latin typeface="ＭＳ ゴシック" panose="020B0609070205080204" pitchFamily="49" charset="-128"/>
                <a:ea typeface="ＭＳ ゴシック" panose="020B0609070205080204" pitchFamily="49" charset="-128"/>
              </a:rPr>
              <a:t>外出用提灯の需要が増加して普及</a:t>
            </a:r>
            <a:endParaRPr kumimoji="1" lang="ja-JP" altLang="en-US" sz="3200" dirty="0">
              <a:solidFill>
                <a:srgbClr val="C00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38055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262588" y="894103"/>
            <a:ext cx="5389686" cy="618118"/>
          </a:xfrm>
          <a:prstGeom prst="rect">
            <a:avLst/>
          </a:prstGeom>
          <a:noFill/>
        </p:spPr>
        <p:txBody>
          <a:bodyPr vert="horz" wrap="square" rtlCol="0">
            <a:spAutoFit/>
          </a:bodyPr>
          <a:lstStyle/>
          <a:p>
            <a:pPr>
              <a:lnSpc>
                <a:spcPts val="4100"/>
              </a:lnSpc>
            </a:pPr>
            <a:r>
              <a:rPr lang="en-US" altLang="ja-JP" sz="4400" dirty="0">
                <a:solidFill>
                  <a:srgbClr val="002060"/>
                </a:solidFill>
                <a:latin typeface="ＭＳ ゴシック" panose="020B0609070205080204" pitchFamily="49" charset="-128"/>
                <a:ea typeface="ＭＳ ゴシック" panose="020B0609070205080204" pitchFamily="49" charset="-128"/>
              </a:rPr>
              <a:t>16</a:t>
            </a:r>
            <a:r>
              <a:rPr lang="ja-JP" altLang="en-US" sz="4400" dirty="0">
                <a:solidFill>
                  <a:srgbClr val="002060"/>
                </a:solidFill>
                <a:latin typeface="ＭＳ ゴシック" panose="020B0609070205080204" pitchFamily="49" charset="-128"/>
                <a:ea typeface="ＭＳ ゴシック" panose="020B0609070205080204" pitchFamily="49" charset="-128"/>
              </a:rPr>
              <a:t>世紀　産業革命</a:t>
            </a:r>
          </a:p>
        </p:txBody>
      </p:sp>
      <p:sp>
        <p:nvSpPr>
          <p:cNvPr id="5" name="テキスト ボックス 4"/>
          <p:cNvSpPr txBox="1"/>
          <p:nvPr/>
        </p:nvSpPr>
        <p:spPr>
          <a:xfrm>
            <a:off x="442203" y="5303728"/>
            <a:ext cx="11233983" cy="1384995"/>
          </a:xfrm>
          <a:prstGeom prst="rect">
            <a:avLst/>
          </a:prstGeom>
          <a:noFill/>
        </p:spPr>
        <p:txBody>
          <a:bodyPr vert="horz" wrap="square" rtlCol="0">
            <a:spAutoFit/>
          </a:bodyPr>
          <a:lstStyle/>
          <a:p>
            <a:r>
              <a:rPr lang="ja-JP" altLang="ja-JP" sz="2800" dirty="0"/>
              <a:t>石油化学の発展により石油から精製した</a:t>
            </a:r>
            <a:r>
              <a:rPr lang="ja-JP" altLang="ja-JP" sz="2800" b="1" dirty="0">
                <a:latin typeface="HGP創英角ｺﾞｼｯｸUB" panose="020B0900000000000000" pitchFamily="50" charset="-128"/>
                <a:ea typeface="HGP創英角ｺﾞｼｯｸUB" panose="020B0900000000000000" pitchFamily="50" charset="-128"/>
              </a:rPr>
              <a:t>パラフィン</a:t>
            </a:r>
            <a:r>
              <a:rPr lang="ja-JP" altLang="ja-JP" sz="2800" dirty="0"/>
              <a:t>と</a:t>
            </a:r>
            <a:r>
              <a:rPr lang="ja-JP" altLang="ja-JP" sz="2800" b="1" dirty="0">
                <a:latin typeface="HGP創英角ｺﾞｼｯｸUB" panose="020B0900000000000000" pitchFamily="50" charset="-128"/>
                <a:ea typeface="HGP創英角ｺﾞｼｯｸUB" panose="020B0900000000000000" pitchFamily="50" charset="-128"/>
              </a:rPr>
              <a:t>ステファリン酸</a:t>
            </a:r>
            <a:r>
              <a:rPr lang="ja-JP" altLang="ja-JP" sz="2800" dirty="0"/>
              <a:t>を流し込んで一気に作る大量生産が可能となり、現在のローソクとして普及している。</a:t>
            </a:r>
          </a:p>
        </p:txBody>
      </p:sp>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0087" y="517514"/>
            <a:ext cx="6629399" cy="4419599"/>
          </a:xfrm>
          <a:prstGeom prst="rect">
            <a:avLst/>
          </a:prstGeom>
        </p:spPr>
      </p:pic>
      <p:pic>
        <p:nvPicPr>
          <p:cNvPr id="6" name="図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90448" y="1878836"/>
            <a:ext cx="2441394" cy="3058277"/>
          </a:xfrm>
          <a:prstGeom prst="rect">
            <a:avLst/>
          </a:prstGeom>
        </p:spPr>
      </p:pic>
    </p:spTree>
    <p:extLst>
      <p:ext uri="{BB962C8B-B14F-4D97-AF65-F5344CB8AC3E}">
        <p14:creationId xmlns:p14="http://schemas.microsoft.com/office/powerpoint/2010/main" val="2475066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正方形/長方形 6"/>
          <p:cNvSpPr/>
          <p:nvPr/>
        </p:nvSpPr>
        <p:spPr>
          <a:xfrm>
            <a:off x="0" y="240639"/>
            <a:ext cx="12192000" cy="1060623"/>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72721" y="240639"/>
            <a:ext cx="10030708" cy="923330"/>
          </a:xfrm>
          <a:prstGeom prst="rect">
            <a:avLst/>
          </a:prstGeom>
          <a:noFill/>
        </p:spPr>
        <p:txBody>
          <a:bodyPr wrap="square" rtlCol="0">
            <a:spAutoFit/>
          </a:bodyPr>
          <a:lstStyle/>
          <a:p>
            <a:pPr algn="ctr"/>
            <a:r>
              <a:rPr lang="ja-JP" altLang="en-US" sz="5400" dirty="0">
                <a:solidFill>
                  <a:schemeClr val="bg1"/>
                </a:solidFill>
                <a:latin typeface="ＭＳ ゴシック" panose="020B0609070205080204" pitchFamily="49" charset="-128"/>
                <a:ea typeface="ＭＳ ゴシック" panose="020B0609070205080204" pitchFamily="49" charset="-128"/>
              </a:rPr>
              <a:t>ローソクのしくみ</a:t>
            </a:r>
            <a:endParaRPr kumimoji="1" lang="ja-JP" altLang="en-US" sz="4400" dirty="0">
              <a:solidFill>
                <a:schemeClr val="bg1"/>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650630" y="1825908"/>
            <a:ext cx="4273909" cy="3416320"/>
          </a:xfrm>
          <a:prstGeom prst="rect">
            <a:avLst/>
          </a:prstGeom>
          <a:noFill/>
        </p:spPr>
        <p:txBody>
          <a:bodyPr wrap="square" rtlCol="0">
            <a:spAutoFit/>
          </a:bodyPr>
          <a:lstStyle/>
          <a:p>
            <a:r>
              <a:rPr lang="ja-JP" altLang="en-US" sz="3600" dirty="0">
                <a:solidFill>
                  <a:srgbClr val="C00000"/>
                </a:solidFill>
                <a:latin typeface="ＭＳ ゴシック" panose="020B0609070205080204" pitchFamily="49" charset="-128"/>
                <a:ea typeface="ＭＳ ゴシック" panose="020B0609070205080204" pitchFamily="49" charset="-128"/>
              </a:rPr>
              <a:t>ローソクとは</a:t>
            </a:r>
          </a:p>
          <a:p>
            <a:r>
              <a:rPr lang="ja-JP" altLang="en-US" sz="3600" dirty="0">
                <a:latin typeface="ＭＳ ゴシック" panose="020B0609070205080204" pitchFamily="49" charset="-128"/>
                <a:ea typeface="ＭＳ ゴシック" panose="020B0609070205080204" pitchFamily="49" charset="-128"/>
              </a:rPr>
              <a:t>綿糸をねじり合わせたものを芯として周囲にロウやパラフィンを成型したもの</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10" name="図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101965" y="1421176"/>
            <a:ext cx="6292218" cy="5266063"/>
          </a:xfrm>
          <a:prstGeom prst="rect">
            <a:avLst/>
          </a:prstGeom>
        </p:spPr>
      </p:pic>
      <p:sp>
        <p:nvSpPr>
          <p:cNvPr id="11" name="テキスト ボックス 10"/>
          <p:cNvSpPr txBox="1"/>
          <p:nvPr/>
        </p:nvSpPr>
        <p:spPr>
          <a:xfrm>
            <a:off x="7689837" y="5596039"/>
            <a:ext cx="3704346" cy="923330"/>
          </a:xfrm>
          <a:prstGeom prst="rect">
            <a:avLst/>
          </a:prstGeom>
          <a:solidFill>
            <a:schemeClr val="tx1"/>
          </a:solidFill>
        </p:spPr>
        <p:txBody>
          <a:bodyPr wrap="square" rtlCol="0">
            <a:spAutoFit/>
          </a:bodyPr>
          <a:lstStyle/>
          <a:p>
            <a:pPr algn="ctr"/>
            <a:r>
              <a:rPr lang="ja-JP" altLang="en-US" sz="5400" dirty="0">
                <a:solidFill>
                  <a:schemeClr val="bg1"/>
                </a:solidFill>
                <a:latin typeface="ＭＳ ゴシック" panose="020B0609070205080204" pitchFamily="49" charset="-128"/>
                <a:ea typeface="ＭＳ ゴシック" panose="020B0609070205080204" pitchFamily="49" charset="-128"/>
              </a:rPr>
              <a:t>毛管現象</a:t>
            </a:r>
            <a:endParaRPr kumimoji="1" lang="ja-JP" altLang="en-US" sz="4400" dirty="0">
              <a:solidFill>
                <a:schemeClr val="bg1"/>
              </a:solidFill>
              <a:latin typeface="ＭＳ ゴシック" panose="020B0609070205080204" pitchFamily="49" charset="-128"/>
              <a:ea typeface="ＭＳ ゴシック" panose="020B0609070205080204" pitchFamily="49" charset="-128"/>
            </a:endParaRPr>
          </a:p>
        </p:txBody>
      </p:sp>
      <p:sp>
        <p:nvSpPr>
          <p:cNvPr id="12" name="上矢印 11"/>
          <p:cNvSpPr/>
          <p:nvPr/>
        </p:nvSpPr>
        <p:spPr>
          <a:xfrm rot="20291917">
            <a:off x="8411133" y="5108553"/>
            <a:ext cx="397359" cy="639230"/>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5147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テキスト ボックス 7"/>
          <p:cNvSpPr txBox="1"/>
          <p:nvPr/>
        </p:nvSpPr>
        <p:spPr>
          <a:xfrm>
            <a:off x="1072721" y="240639"/>
            <a:ext cx="10030708" cy="923330"/>
          </a:xfrm>
          <a:prstGeom prst="rect">
            <a:avLst/>
          </a:prstGeom>
          <a:noFill/>
        </p:spPr>
        <p:txBody>
          <a:bodyPr wrap="square" rtlCol="0">
            <a:spAutoFit/>
          </a:bodyPr>
          <a:lstStyle/>
          <a:p>
            <a:pPr algn="ctr"/>
            <a:r>
              <a:rPr lang="ja-JP" altLang="en-US" sz="5400" dirty="0">
                <a:solidFill>
                  <a:srgbClr val="FF0000"/>
                </a:solidFill>
                <a:latin typeface="ＭＳ ゴシック" panose="020B0609070205080204" pitchFamily="49" charset="-128"/>
                <a:ea typeface="ＭＳ ゴシック" panose="020B0609070205080204" pitchFamily="49" charset="-128"/>
              </a:rPr>
              <a:t>毛管現象のしくみ</a:t>
            </a:r>
            <a:endParaRPr kumimoji="1" lang="ja-JP" altLang="en-US" sz="4400" dirty="0">
              <a:solidFill>
                <a:srgbClr val="FF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597876" y="1685231"/>
            <a:ext cx="11254155" cy="1200329"/>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石鹸で手を洗うとは水が手にくっつきやすくなり、</a:t>
            </a:r>
          </a:p>
          <a:p>
            <a:r>
              <a:rPr lang="ja-JP" altLang="en-US" sz="3600" dirty="0">
                <a:latin typeface="ＭＳ ゴシック" panose="020B0609070205080204" pitchFamily="49" charset="-128"/>
                <a:ea typeface="ＭＳ ゴシック" panose="020B0609070205080204" pitchFamily="49" charset="-128"/>
              </a:rPr>
              <a:t>タオルで手をふくと水がタオルにくっつきやすい現象</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l="75449" b="70214"/>
          <a:stretch/>
        </p:blipFill>
        <p:spPr>
          <a:xfrm>
            <a:off x="1899137" y="2182544"/>
            <a:ext cx="5081955" cy="4624091"/>
          </a:xfrm>
          <a:prstGeom prst="rect">
            <a:avLst/>
          </a:prstGeom>
        </p:spPr>
      </p:pic>
      <p:pic>
        <p:nvPicPr>
          <p:cNvPr id="6" name="図 5"/>
          <p:cNvPicPr>
            <a:picLocks noChangeAspect="1"/>
          </p:cNvPicPr>
          <p:nvPr/>
        </p:nvPicPr>
        <p:blipFill rotWithShape="1">
          <a:blip r:embed="rId3" cstate="screen">
            <a:extLst>
              <a:ext uri="{28A0092B-C50C-407E-A947-70E740481C1C}">
                <a14:useLocalDpi xmlns:a14="http://schemas.microsoft.com/office/drawing/2010/main"/>
              </a:ext>
            </a:extLst>
          </a:blip>
          <a:srcRect l="42092" t="32837" r="37718" b="39638"/>
          <a:stretch/>
        </p:blipFill>
        <p:spPr>
          <a:xfrm>
            <a:off x="6088075" y="2797269"/>
            <a:ext cx="3921370" cy="4009366"/>
          </a:xfrm>
          <a:prstGeom prst="rect">
            <a:avLst/>
          </a:prstGeom>
        </p:spPr>
      </p:pic>
    </p:spTree>
    <p:extLst>
      <p:ext uri="{BB962C8B-B14F-4D97-AF65-F5344CB8AC3E}">
        <p14:creationId xmlns:p14="http://schemas.microsoft.com/office/powerpoint/2010/main" val="615129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正方形/長方形 6"/>
          <p:cNvSpPr/>
          <p:nvPr/>
        </p:nvSpPr>
        <p:spPr>
          <a:xfrm>
            <a:off x="0" y="240639"/>
            <a:ext cx="12192000" cy="10606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 name="テキスト ボックス 7"/>
          <p:cNvSpPr txBox="1"/>
          <p:nvPr/>
        </p:nvSpPr>
        <p:spPr>
          <a:xfrm>
            <a:off x="1072721" y="240639"/>
            <a:ext cx="10030708" cy="923330"/>
          </a:xfrm>
          <a:prstGeom prst="rect">
            <a:avLst/>
          </a:prstGeom>
          <a:noFill/>
        </p:spPr>
        <p:txBody>
          <a:bodyPr wrap="square" rtlCol="0">
            <a:spAutoFit/>
          </a:bodyPr>
          <a:lstStyle/>
          <a:p>
            <a:pPr algn="ctr"/>
            <a:r>
              <a:rPr lang="ja-JP" altLang="en-US" sz="5400" dirty="0">
                <a:solidFill>
                  <a:schemeClr val="bg1"/>
                </a:solidFill>
                <a:latin typeface="ＭＳ ゴシック" panose="020B0609070205080204" pitchFamily="49" charset="-128"/>
                <a:ea typeface="ＭＳ ゴシック" panose="020B0609070205080204" pitchFamily="49" charset="-128"/>
              </a:rPr>
              <a:t>マッチやライターを科学する</a:t>
            </a:r>
            <a:endParaRPr kumimoji="1" lang="ja-JP" altLang="en-US" sz="4400" dirty="0">
              <a:solidFill>
                <a:schemeClr val="bg1"/>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597876" y="1685231"/>
            <a:ext cx="11254155" cy="1754326"/>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森の中で木と木が擦れ合う摩擦熱や落雷や火山の噴石により山火事が発生した。この摩擦熱から人為的に火を熾す技術を習得した。</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08433" y="3439557"/>
            <a:ext cx="5067300" cy="3182815"/>
          </a:xfrm>
          <a:prstGeom prst="rect">
            <a:avLst/>
          </a:prstGeom>
        </p:spPr>
      </p:pic>
      <p:pic>
        <p:nvPicPr>
          <p:cNvPr id="4" name="図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5478" y="3467421"/>
            <a:ext cx="4523643" cy="3154951"/>
          </a:xfrm>
          <a:prstGeom prst="rect">
            <a:avLst/>
          </a:prstGeom>
        </p:spPr>
      </p:pic>
    </p:spTree>
    <p:extLst>
      <p:ext uri="{BB962C8B-B14F-4D97-AF65-F5344CB8AC3E}">
        <p14:creationId xmlns:p14="http://schemas.microsoft.com/office/powerpoint/2010/main" val="3146074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テキスト ボックス 8"/>
          <p:cNvSpPr txBox="1"/>
          <p:nvPr/>
        </p:nvSpPr>
        <p:spPr>
          <a:xfrm>
            <a:off x="777490" y="623874"/>
            <a:ext cx="11254155" cy="646331"/>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江戸時代の人々は火打石と火打ち金で火をつけた</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7441" y="1147021"/>
            <a:ext cx="1647220" cy="1647220"/>
          </a:xfrm>
          <a:prstGeom prst="rect">
            <a:avLst/>
          </a:prstGeom>
        </p:spPr>
      </p:pic>
      <p:sp>
        <p:nvSpPr>
          <p:cNvPr id="10" name="テキスト ボックス 9"/>
          <p:cNvSpPr txBox="1"/>
          <p:nvPr/>
        </p:nvSpPr>
        <p:spPr>
          <a:xfrm>
            <a:off x="6330879" y="2671056"/>
            <a:ext cx="5584372" cy="2677656"/>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火口（ほくち）と呼ばれる石英や黒曜石のような固い石の塊と表面がざらざらした鉄製の火打ち金を強く擦って火花を出し、火口にはつけ木と呼ばれる乾燥した燃えやすい綿状の物に点火した</a:t>
            </a:r>
            <a:endParaRPr kumimoji="1" lang="ja-JP" altLang="en-US" sz="280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94" y="1509333"/>
            <a:ext cx="5945135" cy="4458851"/>
          </a:xfrm>
          <a:prstGeom prst="rect">
            <a:avLst/>
          </a:prstGeom>
        </p:spPr>
      </p:pic>
      <p:sp>
        <p:nvSpPr>
          <p:cNvPr id="6" name="テキスト ボックス 5"/>
          <p:cNvSpPr txBox="1"/>
          <p:nvPr/>
        </p:nvSpPr>
        <p:spPr>
          <a:xfrm>
            <a:off x="213294" y="5968184"/>
            <a:ext cx="5584372" cy="523220"/>
          </a:xfrm>
          <a:prstGeom prst="rect">
            <a:avLst/>
          </a:prstGeom>
          <a:noFill/>
        </p:spPr>
        <p:txBody>
          <a:bodyPr wrap="square" rtlCol="0">
            <a:spAutoFit/>
          </a:bodyPr>
          <a:lstStyle/>
          <a:p>
            <a:r>
              <a:rPr kumimoji="1" lang="ja-JP" altLang="en-US" sz="1400" dirty="0">
                <a:latin typeface="ＭＳ ゴシック" panose="020B0609070205080204" pitchFamily="49" charset="-128"/>
                <a:ea typeface="ＭＳ ゴシック" panose="020B0609070205080204" pitchFamily="49" charset="-128"/>
              </a:rPr>
              <a:t>画像：ウィキペディアより</a:t>
            </a:r>
            <a:br>
              <a:rPr kumimoji="1" lang="ja-JP" altLang="en-US" sz="1400" dirty="0">
                <a:latin typeface="ＭＳ ゴシック" panose="020B0609070205080204" pitchFamily="49" charset="-128"/>
                <a:ea typeface="ＭＳ ゴシック" panose="020B0609070205080204" pitchFamily="49" charset="-128"/>
              </a:rPr>
            </a:br>
            <a:r>
              <a:rPr lang="en-US" altLang="ja-JP" sz="1400" dirty="0">
                <a:latin typeface="ＭＳ ゴシック" panose="020B0609070205080204" pitchFamily="49" charset="-128"/>
                <a:ea typeface="ＭＳ ゴシック" panose="020B0609070205080204" pitchFamily="49" charset="-128"/>
              </a:rPr>
              <a:t>https://ja.wikipedia.org/wiki/</a:t>
            </a:r>
            <a:r>
              <a:rPr lang="ja-JP" altLang="en-US" sz="1400" dirty="0">
                <a:latin typeface="ＭＳ ゴシック" panose="020B0609070205080204" pitchFamily="49" charset="-128"/>
                <a:ea typeface="ＭＳ ゴシック" panose="020B0609070205080204" pitchFamily="49" charset="-128"/>
              </a:rPr>
              <a:t>火打石</a:t>
            </a:r>
            <a:endParaRPr kumimoji="1" lang="ja-JP" altLang="en-US" sz="14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28095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75000"/>
              </a:schemeClr>
            </a:gs>
            <a:gs pos="83000">
              <a:schemeClr val="tx1">
                <a:lumMod val="65000"/>
                <a:lumOff val="3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11" name="正方形/長方形 10"/>
          <p:cNvSpPr/>
          <p:nvPr/>
        </p:nvSpPr>
        <p:spPr>
          <a:xfrm>
            <a:off x="0" y="240639"/>
            <a:ext cx="12192000" cy="1078207"/>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p:cNvSpPr/>
          <p:nvPr/>
        </p:nvSpPr>
        <p:spPr>
          <a:xfrm>
            <a:off x="1660849" y="2202024"/>
            <a:ext cx="8733453" cy="4329405"/>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72721" y="240639"/>
            <a:ext cx="10030708" cy="923330"/>
          </a:xfrm>
          <a:prstGeom prst="rect">
            <a:avLst/>
          </a:prstGeom>
          <a:noFill/>
        </p:spPr>
        <p:txBody>
          <a:bodyPr wrap="square" rtlCol="0">
            <a:spAutoFit/>
          </a:bodyPr>
          <a:lstStyle/>
          <a:p>
            <a:r>
              <a:rPr lang="ja-JP" altLang="en-US" sz="5400" dirty="0">
                <a:solidFill>
                  <a:schemeClr val="bg1"/>
                </a:solidFill>
                <a:latin typeface="ＭＳ ゴシック" panose="020B0609070205080204" pitchFamily="49" charset="-128"/>
                <a:ea typeface="ＭＳ ゴシック" panose="020B0609070205080204" pitchFamily="49" charset="-128"/>
              </a:rPr>
              <a:t>火を使いこなす文明</a:t>
            </a:r>
            <a:endParaRPr kumimoji="1" lang="ja-JP" altLang="en-US" sz="5400"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1222010" y="5686368"/>
            <a:ext cx="10030708" cy="584775"/>
          </a:xfrm>
          <a:prstGeom prst="rect">
            <a:avLst/>
          </a:prstGeom>
          <a:noFill/>
        </p:spPr>
        <p:txBody>
          <a:bodyPr wrap="square" rtlCol="0">
            <a:spAutoFit/>
          </a:bodyPr>
          <a:lstStyle/>
          <a:p>
            <a:pPr algn="ctr"/>
            <a:r>
              <a:rPr lang="ja-JP" altLang="en-US" sz="3200" dirty="0">
                <a:solidFill>
                  <a:schemeClr val="bg1"/>
                </a:solidFill>
                <a:latin typeface="ＭＳ ゴシック" panose="020B0609070205080204" pitchFamily="49" charset="-128"/>
                <a:ea typeface="ＭＳ ゴシック" panose="020B0609070205080204" pitchFamily="49" charset="-128"/>
              </a:rPr>
              <a:t>人類は火を熾して寒さをしのぐことができた</a:t>
            </a:r>
            <a:endParaRPr kumimoji="1" lang="ja-JP" altLang="en-US" sz="3200" dirty="0">
              <a:solidFill>
                <a:schemeClr val="bg1"/>
              </a:solidFill>
              <a:latin typeface="ＭＳ ゴシック" panose="020B0609070205080204" pitchFamily="49" charset="-128"/>
              <a:ea typeface="ＭＳ ゴシック" panose="020B0609070205080204" pitchFamily="49" charset="-128"/>
            </a:endParaRPr>
          </a:p>
        </p:txBody>
      </p:sp>
      <p:pic>
        <p:nvPicPr>
          <p:cNvPr id="9" name="図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4549" y="1903293"/>
            <a:ext cx="5273632" cy="3955224"/>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3441" y="1479313"/>
            <a:ext cx="4379204" cy="4379204"/>
          </a:xfrm>
          <a:prstGeom prst="rect">
            <a:avLst/>
          </a:prstGeom>
        </p:spPr>
      </p:pic>
    </p:spTree>
    <p:extLst>
      <p:ext uri="{BB962C8B-B14F-4D97-AF65-F5344CB8AC3E}">
        <p14:creationId xmlns:p14="http://schemas.microsoft.com/office/powerpoint/2010/main" val="9693241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r="-134" b="-18247"/>
          <a:stretch/>
        </p:blipFill>
        <p:spPr>
          <a:xfrm>
            <a:off x="-1" y="0"/>
            <a:ext cx="12212395" cy="8147957"/>
          </a:xfrm>
          <a:prstGeom prst="rect">
            <a:avLst/>
          </a:prstGeom>
        </p:spPr>
      </p:pic>
      <p:sp>
        <p:nvSpPr>
          <p:cNvPr id="9" name="テキスト ボックス 8"/>
          <p:cNvSpPr txBox="1"/>
          <p:nvPr/>
        </p:nvSpPr>
        <p:spPr>
          <a:xfrm>
            <a:off x="661096" y="476917"/>
            <a:ext cx="4449747" cy="830997"/>
          </a:xfrm>
          <a:prstGeom prst="rect">
            <a:avLst/>
          </a:prstGeom>
          <a:noFill/>
        </p:spPr>
        <p:txBody>
          <a:bodyPr wrap="square" rtlCol="0">
            <a:spAutoFit/>
          </a:bodyPr>
          <a:lstStyle/>
          <a:p>
            <a:r>
              <a:rPr lang="ja-JP" altLang="en-US" sz="4800" dirty="0">
                <a:solidFill>
                  <a:schemeClr val="bg1"/>
                </a:solidFill>
                <a:latin typeface="ＭＳ ゴシック" panose="020B0609070205080204" pitchFamily="49" charset="-128"/>
                <a:ea typeface="ＭＳ ゴシック" panose="020B0609070205080204" pitchFamily="49" charset="-128"/>
              </a:rPr>
              <a:t>マッチの登場</a:t>
            </a:r>
            <a:endParaRPr kumimoji="1" lang="ja-JP" altLang="en-US" sz="4800"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6579096" y="2517989"/>
            <a:ext cx="5336155" cy="3970318"/>
          </a:xfrm>
          <a:prstGeom prst="rect">
            <a:avLst/>
          </a:prstGeom>
          <a:noFill/>
        </p:spPr>
        <p:txBody>
          <a:bodyPr wrap="square" rtlCol="0">
            <a:spAutoFit/>
          </a:bodyPr>
          <a:lstStyle/>
          <a:p>
            <a:r>
              <a:rPr lang="ja-JP" altLang="en-US" sz="3600" dirty="0">
                <a:solidFill>
                  <a:schemeClr val="accent4">
                    <a:lumMod val="40000"/>
                    <a:lumOff val="60000"/>
                  </a:schemeClr>
                </a:solidFill>
                <a:latin typeface="ＭＳ ゴシック" panose="020B0609070205080204" pitchFamily="49" charset="-128"/>
                <a:ea typeface="ＭＳ ゴシック" panose="020B0609070205080204" pitchFamily="49" charset="-128"/>
              </a:rPr>
              <a:t>塩素酸カリウム</a:t>
            </a:r>
            <a:r>
              <a:rPr lang="ja-JP" altLang="en-US" sz="3600" dirty="0">
                <a:solidFill>
                  <a:schemeClr val="bg1"/>
                </a:solidFill>
                <a:latin typeface="ＭＳ ゴシック" panose="020B0609070205080204" pitchFamily="49" charset="-128"/>
                <a:ea typeface="ＭＳ ゴシック" panose="020B0609070205080204" pitchFamily="49" charset="-128"/>
              </a:rPr>
              <a:t>や</a:t>
            </a:r>
            <a:r>
              <a:rPr lang="ja-JP" altLang="en-US" sz="3600" dirty="0">
                <a:solidFill>
                  <a:schemeClr val="accent4">
                    <a:lumMod val="40000"/>
                    <a:lumOff val="60000"/>
                  </a:schemeClr>
                </a:solidFill>
                <a:latin typeface="ＭＳ ゴシック" panose="020B0609070205080204" pitchFamily="49" charset="-128"/>
                <a:ea typeface="ＭＳ ゴシック" panose="020B0609070205080204" pitchFamily="49" charset="-128"/>
              </a:rPr>
              <a:t>硫黄</a:t>
            </a:r>
            <a:r>
              <a:rPr lang="ja-JP" altLang="en-US" sz="3600" dirty="0">
                <a:solidFill>
                  <a:schemeClr val="bg1"/>
                </a:solidFill>
                <a:latin typeface="ＭＳ ゴシック" panose="020B0609070205080204" pitchFamily="49" charset="-128"/>
                <a:ea typeface="ＭＳ ゴシック" panose="020B0609070205080204" pitchFamily="49" charset="-128"/>
              </a:rPr>
              <a:t>や</a:t>
            </a:r>
            <a:r>
              <a:rPr lang="ja-JP" altLang="en-US" sz="3600" dirty="0">
                <a:solidFill>
                  <a:schemeClr val="accent4">
                    <a:lumMod val="40000"/>
                    <a:lumOff val="60000"/>
                  </a:schemeClr>
                </a:solidFill>
                <a:latin typeface="ＭＳ ゴシック" panose="020B0609070205080204" pitchFamily="49" charset="-128"/>
                <a:ea typeface="ＭＳ ゴシック" panose="020B0609070205080204" pitchFamily="49" charset="-128"/>
              </a:rPr>
              <a:t>リン</a:t>
            </a:r>
            <a:r>
              <a:rPr lang="ja-JP" altLang="en-US" sz="3600" dirty="0">
                <a:solidFill>
                  <a:schemeClr val="bg1"/>
                </a:solidFill>
                <a:latin typeface="ＭＳ ゴシック" panose="020B0609070205080204" pitchFamily="49" charset="-128"/>
                <a:ea typeface="ＭＳ ゴシック" panose="020B0609070205080204" pitchFamily="49" charset="-128"/>
              </a:rPr>
              <a:t>などの物質を松脂で固めて木目の粗いポプラやシナノキなどの細い木片に付着させたもの。</a:t>
            </a:r>
          </a:p>
          <a:p>
            <a:r>
              <a:rPr lang="ja-JP" altLang="en-US" sz="3600" dirty="0">
                <a:solidFill>
                  <a:schemeClr val="bg1"/>
                </a:solidFill>
                <a:latin typeface="ＭＳ ゴシック" panose="020B0609070205080204" pitchFamily="49" charset="-128"/>
                <a:ea typeface="ＭＳ ゴシック" panose="020B0609070205080204" pitchFamily="49" charset="-128"/>
              </a:rPr>
              <a:t>幕末において日本へ紹介された。</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8299862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97971"/>
            <a:ext cx="12192360" cy="6955971"/>
          </a:xfrm>
          <a:prstGeom prst="rect">
            <a:avLst/>
          </a:prstGeom>
        </p:spPr>
      </p:pic>
      <p:sp>
        <p:nvSpPr>
          <p:cNvPr id="9" name="テキスト ボックス 8"/>
          <p:cNvSpPr txBox="1"/>
          <p:nvPr/>
        </p:nvSpPr>
        <p:spPr>
          <a:xfrm>
            <a:off x="661096" y="476917"/>
            <a:ext cx="5375033" cy="830997"/>
          </a:xfrm>
          <a:prstGeom prst="rect">
            <a:avLst/>
          </a:prstGeom>
          <a:noFill/>
        </p:spPr>
        <p:txBody>
          <a:bodyPr wrap="square" rtlCol="0">
            <a:spAutoFit/>
          </a:bodyPr>
          <a:lstStyle/>
          <a:p>
            <a:r>
              <a:rPr lang="ja-JP" altLang="en-US" sz="4800" dirty="0">
                <a:solidFill>
                  <a:schemeClr val="bg1"/>
                </a:solidFill>
                <a:latin typeface="ＭＳ ゴシック" panose="020B0609070205080204" pitchFamily="49" charset="-128"/>
                <a:ea typeface="ＭＳ ゴシック" panose="020B0609070205080204" pitchFamily="49" charset="-128"/>
              </a:rPr>
              <a:t>ライターの登場</a:t>
            </a:r>
            <a:endParaRPr kumimoji="1" lang="ja-JP" altLang="en-US" sz="4800"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8294914" y="1307914"/>
            <a:ext cx="3685651" cy="5078313"/>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気化した油は空気とよく混ぜあう。しかし高い引火の危険を伴って蒸散してしまうため貯蔵には高度の設備と技術が求められた。</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62562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4645" b="9899"/>
          <a:stretch/>
        </p:blipFill>
        <p:spPr>
          <a:xfrm>
            <a:off x="68035" y="-81643"/>
            <a:ext cx="12123965" cy="6906986"/>
          </a:xfrm>
          <a:prstGeom prst="rect">
            <a:avLst/>
          </a:prstGeom>
        </p:spPr>
      </p:pic>
      <p:sp>
        <p:nvSpPr>
          <p:cNvPr id="6" name="テキスト ボックス 5"/>
          <p:cNvSpPr txBox="1"/>
          <p:nvPr/>
        </p:nvSpPr>
        <p:spPr>
          <a:xfrm>
            <a:off x="506186" y="221059"/>
            <a:ext cx="11495314" cy="2554545"/>
          </a:xfrm>
          <a:prstGeom prst="rect">
            <a:avLst/>
          </a:prstGeom>
          <a:noFill/>
        </p:spPr>
        <p:txBody>
          <a:bodyPr wrap="square" rtlCol="0">
            <a:spAutoFit/>
          </a:bodyPr>
          <a:lstStyle/>
          <a:p>
            <a:r>
              <a:rPr lang="ja-JP" altLang="en-US" sz="3200" dirty="0">
                <a:solidFill>
                  <a:schemeClr val="bg1"/>
                </a:solidFill>
                <a:latin typeface="ＭＳ ゴシック" panose="020B0609070205080204" pitchFamily="49" charset="-128"/>
                <a:ea typeface="ＭＳ ゴシック" panose="020B0609070205080204" pitchFamily="49" charset="-128"/>
              </a:rPr>
              <a:t>気化しやすい油を安全に取り扱うために、セリウムが比較的低い温度で発火する</a:t>
            </a:r>
            <a:r>
              <a:rPr lang="ja-JP" altLang="en-US" sz="3200" dirty="0">
                <a:solidFill>
                  <a:schemeClr val="accent4">
                    <a:lumMod val="40000"/>
                    <a:lumOff val="60000"/>
                  </a:schemeClr>
                </a:solidFill>
                <a:latin typeface="ＭＳ ゴシック" panose="020B0609070205080204" pitchFamily="49" charset="-128"/>
                <a:ea typeface="ＭＳ ゴシック" panose="020B0609070205080204" pitchFamily="49" charset="-128"/>
              </a:rPr>
              <a:t>フリント</a:t>
            </a:r>
            <a:r>
              <a:rPr lang="ja-JP" altLang="en-US" sz="3200" dirty="0">
                <a:solidFill>
                  <a:schemeClr val="bg1"/>
                </a:solidFill>
                <a:latin typeface="ＭＳ ゴシック" panose="020B0609070205080204" pitchFamily="49" charset="-128"/>
                <a:ea typeface="ＭＳ ゴシック" panose="020B0609070205080204" pitchFamily="49" charset="-128"/>
              </a:rPr>
              <a:t>と呼ばれるセリウムと鉄の合金が容易に火花を作る火打石として利用できるようになった。</a:t>
            </a:r>
          </a:p>
          <a:p>
            <a:r>
              <a:rPr lang="ja-JP" altLang="en-US" sz="3200" dirty="0">
                <a:solidFill>
                  <a:schemeClr val="bg1"/>
                </a:solidFill>
                <a:latin typeface="ＭＳ ゴシック" panose="020B0609070205080204" pitchFamily="49" charset="-128"/>
                <a:ea typeface="ＭＳ ゴシック" panose="020B0609070205080204" pitchFamily="49" charset="-128"/>
              </a:rPr>
              <a:t>丸いやすりを回転させて</a:t>
            </a:r>
            <a:r>
              <a:rPr lang="ja-JP" altLang="en-US" sz="3200" dirty="0">
                <a:solidFill>
                  <a:schemeClr val="accent4">
                    <a:lumMod val="40000"/>
                    <a:lumOff val="60000"/>
                  </a:schemeClr>
                </a:solidFill>
                <a:latin typeface="ＭＳ ゴシック" panose="020B0609070205080204" pitchFamily="49" charset="-128"/>
                <a:ea typeface="ＭＳ ゴシック" panose="020B0609070205080204" pitchFamily="49" charset="-128"/>
              </a:rPr>
              <a:t>フリント</a:t>
            </a:r>
            <a:r>
              <a:rPr lang="ja-JP" altLang="en-US" sz="3200" dirty="0">
                <a:solidFill>
                  <a:schemeClr val="bg1"/>
                </a:solidFill>
                <a:latin typeface="ＭＳ ゴシック" panose="020B0609070205080204" pitchFamily="49" charset="-128"/>
                <a:ea typeface="ＭＳ ゴシック" panose="020B0609070205080204" pitchFamily="49" charset="-128"/>
              </a:rPr>
              <a:t>を擦り、火花を出すようにしたのがライターです。</a:t>
            </a:r>
            <a:endParaRPr kumimoji="1" lang="ja-JP" altLang="en-US" sz="32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164738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548" y="0"/>
            <a:ext cx="7132452" cy="6858000"/>
          </a:xfrm>
          <a:prstGeom prst="rect">
            <a:avLst/>
          </a:prstGeom>
        </p:spPr>
      </p:pic>
      <p:sp>
        <p:nvSpPr>
          <p:cNvPr id="7" name="正方形/長方形 6"/>
          <p:cNvSpPr/>
          <p:nvPr/>
        </p:nvSpPr>
        <p:spPr>
          <a:xfrm>
            <a:off x="0" y="240639"/>
            <a:ext cx="12192000" cy="10606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8" name="テキスト ボックス 7"/>
          <p:cNvSpPr txBox="1"/>
          <p:nvPr/>
        </p:nvSpPr>
        <p:spPr>
          <a:xfrm>
            <a:off x="1072721" y="240639"/>
            <a:ext cx="10030708" cy="923330"/>
          </a:xfrm>
          <a:prstGeom prst="rect">
            <a:avLst/>
          </a:prstGeom>
          <a:noFill/>
        </p:spPr>
        <p:txBody>
          <a:bodyPr wrap="square" rtlCol="0">
            <a:spAutoFit/>
          </a:bodyPr>
          <a:lstStyle/>
          <a:p>
            <a:pPr algn="ctr"/>
            <a:r>
              <a:rPr lang="ja-JP" altLang="en-US" sz="5400" dirty="0">
                <a:solidFill>
                  <a:schemeClr val="bg1"/>
                </a:solidFill>
                <a:latin typeface="ＭＳ ゴシック" panose="020B0609070205080204" pitchFamily="49" charset="-128"/>
                <a:ea typeface="ＭＳ ゴシック" panose="020B0609070205080204" pitchFamily="49" charset="-128"/>
              </a:rPr>
              <a:t>「燃える」とは何か？</a:t>
            </a:r>
            <a:endParaRPr kumimoji="1" lang="ja-JP" altLang="en-US" sz="4400" dirty="0">
              <a:solidFill>
                <a:schemeClr val="bg1"/>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499904" y="1446633"/>
            <a:ext cx="4333353" cy="2862322"/>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七輪や薪ストーブには、火床の下についた痛風口の開閉で火力を調整する「ふいご」がある</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726195" y="5957150"/>
            <a:ext cx="4333353" cy="646331"/>
          </a:xfrm>
          <a:prstGeom prst="rect">
            <a:avLst/>
          </a:prstGeom>
          <a:noFill/>
        </p:spPr>
        <p:txBody>
          <a:bodyPr wrap="square" rtlCol="0">
            <a:spAutoFit/>
          </a:bodyPr>
          <a:lstStyle/>
          <a:p>
            <a:r>
              <a:rPr lang="ja-JP" altLang="en-US" dirty="0">
                <a:latin typeface="ＭＳ ゴシック" panose="020B0609070205080204" pitchFamily="49" charset="-128"/>
                <a:ea typeface="ＭＳ ゴシック" panose="020B0609070205080204" pitchFamily="49" charset="-128"/>
              </a:rPr>
              <a:t>画像：燃焼に使用される鞴</a:t>
            </a:r>
          </a:p>
          <a:p>
            <a:r>
              <a:rPr lang="en-US" altLang="ja-JP" dirty="0">
                <a:latin typeface="ＭＳ ゴシック" panose="020B0609070205080204" pitchFamily="49" charset="-128"/>
                <a:ea typeface="ＭＳ ゴシック" panose="020B0609070205080204" pitchFamily="49" charset="-128"/>
              </a:rPr>
              <a:t>https://ja.wikipedia.org/wiki/</a:t>
            </a:r>
            <a:r>
              <a:rPr lang="ja-JP" altLang="en-US" dirty="0">
                <a:latin typeface="ＭＳ ゴシック" panose="020B0609070205080204" pitchFamily="49" charset="-128"/>
                <a:ea typeface="ＭＳ ゴシック" panose="020B0609070205080204" pitchFamily="49" charset="-128"/>
              </a:rPr>
              <a:t>鞴</a:t>
            </a:r>
            <a:endParaRPr kumimoji="1" lang="ja-JP" altLang="en-US" dirty="0">
              <a:latin typeface="ＭＳ ゴシック" panose="020B0609070205080204" pitchFamily="49" charset="-128"/>
              <a:ea typeface="ＭＳ ゴシック" panose="020B0609070205080204" pitchFamily="49" charset="-128"/>
            </a:endParaRPr>
          </a:p>
        </p:txBody>
      </p:sp>
      <p:sp>
        <p:nvSpPr>
          <p:cNvPr id="5" name="角丸四角形吹き出し 4"/>
          <p:cNvSpPr/>
          <p:nvPr/>
        </p:nvSpPr>
        <p:spPr>
          <a:xfrm>
            <a:off x="499904" y="4376057"/>
            <a:ext cx="6178482" cy="1289957"/>
          </a:xfrm>
          <a:prstGeom prst="wedgeRoundRectCallout">
            <a:avLst>
              <a:gd name="adj1" fmla="val 59773"/>
              <a:gd name="adj2" fmla="val -3323"/>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9681" y="4412527"/>
            <a:ext cx="5778928" cy="1200329"/>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炉に大量に空気を送り込む「ふいご」</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40674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テキスト ボックス 7"/>
          <p:cNvSpPr txBox="1"/>
          <p:nvPr/>
        </p:nvSpPr>
        <p:spPr>
          <a:xfrm>
            <a:off x="1072721" y="240639"/>
            <a:ext cx="10030708" cy="923330"/>
          </a:xfrm>
          <a:prstGeom prst="rect">
            <a:avLst/>
          </a:prstGeom>
          <a:noFill/>
        </p:spPr>
        <p:txBody>
          <a:bodyPr wrap="square" rtlCol="0">
            <a:spAutoFit/>
          </a:bodyPr>
          <a:lstStyle/>
          <a:p>
            <a:pPr algn="ctr"/>
            <a:r>
              <a:rPr lang="ja-JP" altLang="en-US" sz="5400" dirty="0">
                <a:solidFill>
                  <a:srgbClr val="FF0000"/>
                </a:solidFill>
                <a:latin typeface="ＭＳ ゴシック" panose="020B0609070205080204" pitchFamily="49" charset="-128"/>
                <a:ea typeface="ＭＳ ゴシック" panose="020B0609070205080204" pitchFamily="49" charset="-128"/>
              </a:rPr>
              <a:t>「燃える」とは酸化反応</a:t>
            </a:r>
            <a:endParaRPr kumimoji="1" lang="ja-JP" altLang="en-US" sz="4400" dirty="0">
              <a:solidFill>
                <a:srgbClr val="FF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499904" y="1446632"/>
            <a:ext cx="3859825" cy="3970318"/>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薪に含まれる燃える成分が高温により気体になって噴き出しているために、薪からは盛んに青色や赤色の炎が燃え盛っている</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0824" y="1446633"/>
            <a:ext cx="7249034" cy="4836465"/>
          </a:xfrm>
          <a:prstGeom prst="rect">
            <a:avLst/>
          </a:prstGeom>
        </p:spPr>
      </p:pic>
    </p:spTree>
    <p:extLst>
      <p:ext uri="{BB962C8B-B14F-4D97-AF65-F5344CB8AC3E}">
        <p14:creationId xmlns:p14="http://schemas.microsoft.com/office/powerpoint/2010/main" val="419543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角丸四角形 9"/>
          <p:cNvSpPr/>
          <p:nvPr/>
        </p:nvSpPr>
        <p:spPr>
          <a:xfrm>
            <a:off x="231354" y="262673"/>
            <a:ext cx="11688897" cy="1178295"/>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681842" y="240639"/>
            <a:ext cx="10510157" cy="1200329"/>
          </a:xfrm>
          <a:prstGeom prst="rect">
            <a:avLst/>
          </a:prstGeom>
          <a:noFill/>
        </p:spPr>
        <p:txBody>
          <a:bodyPr wrap="square" rtlCol="0">
            <a:spAutoFit/>
          </a:bodyPr>
          <a:lstStyle/>
          <a:p>
            <a:r>
              <a:rPr lang="ja-JP" altLang="en-US" sz="3600" dirty="0">
                <a:solidFill>
                  <a:srgbClr val="FF0000"/>
                </a:solidFill>
                <a:latin typeface="ＭＳ ゴシック" panose="020B0609070205080204" pitchFamily="49" charset="-128"/>
                <a:ea typeface="ＭＳ ゴシック" panose="020B0609070205080204" pitchFamily="49" charset="-128"/>
              </a:rPr>
              <a:t>燃える物質として枯れ葉は炭素（</a:t>
            </a:r>
            <a:r>
              <a:rPr lang="en-US" altLang="ja-JP" sz="3600" dirty="0">
                <a:solidFill>
                  <a:srgbClr val="FF0000"/>
                </a:solidFill>
                <a:latin typeface="ＭＳ ゴシック" panose="020B0609070205080204" pitchFamily="49" charset="-128"/>
                <a:ea typeface="ＭＳ ゴシック" panose="020B0609070205080204" pitchFamily="49" charset="-128"/>
              </a:rPr>
              <a:t>C</a:t>
            </a:r>
            <a:r>
              <a:rPr lang="ja-JP" altLang="en-US" sz="3600" dirty="0">
                <a:solidFill>
                  <a:srgbClr val="FF0000"/>
                </a:solidFill>
                <a:latin typeface="ＭＳ ゴシック" panose="020B0609070205080204" pitchFamily="49" charset="-128"/>
                <a:ea typeface="ＭＳ ゴシック" panose="020B0609070205080204" pitchFamily="49" charset="-128"/>
              </a:rPr>
              <a:t>）と水素（</a:t>
            </a:r>
            <a:r>
              <a:rPr lang="en-US" altLang="ja-JP" sz="3600" dirty="0">
                <a:solidFill>
                  <a:srgbClr val="FF0000"/>
                </a:solidFill>
                <a:latin typeface="ＭＳ ゴシック" panose="020B0609070205080204" pitchFamily="49" charset="-128"/>
                <a:ea typeface="ＭＳ ゴシック" panose="020B0609070205080204" pitchFamily="49" charset="-128"/>
              </a:rPr>
              <a:t>H</a:t>
            </a:r>
            <a:r>
              <a:rPr lang="ja-JP" altLang="en-US" sz="3600" dirty="0">
                <a:solidFill>
                  <a:srgbClr val="FF0000"/>
                </a:solidFill>
                <a:latin typeface="ＭＳ ゴシック" panose="020B0609070205080204" pitchFamily="49" charset="-128"/>
                <a:ea typeface="ＭＳ ゴシック" panose="020B0609070205080204" pitchFamily="49" charset="-128"/>
              </a:rPr>
              <a:t>）と酸素（</a:t>
            </a:r>
            <a:r>
              <a:rPr lang="en-US" altLang="ja-JP" sz="3600" dirty="0">
                <a:solidFill>
                  <a:srgbClr val="FF0000"/>
                </a:solidFill>
                <a:latin typeface="ＭＳ ゴシック" panose="020B0609070205080204" pitchFamily="49" charset="-128"/>
                <a:ea typeface="ＭＳ ゴシック" panose="020B0609070205080204" pitchFamily="49" charset="-128"/>
              </a:rPr>
              <a:t>O</a:t>
            </a:r>
            <a:r>
              <a:rPr lang="ja-JP" altLang="en-US" sz="3600" dirty="0">
                <a:solidFill>
                  <a:srgbClr val="FF0000"/>
                </a:solidFill>
                <a:latin typeface="ＭＳ ゴシック" panose="020B0609070205080204" pitchFamily="49" charset="-128"/>
                <a:ea typeface="ＭＳ ゴシック" panose="020B0609070205080204" pitchFamily="49" charset="-128"/>
              </a:rPr>
              <a:t>）の元素からできている</a:t>
            </a:r>
            <a:endParaRPr kumimoji="1" lang="ja-JP" altLang="en-US" sz="3600" dirty="0">
              <a:solidFill>
                <a:srgbClr val="FF0000"/>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756554" y="1724218"/>
            <a:ext cx="7505703" cy="2123658"/>
          </a:xfrm>
          <a:prstGeom prst="rect">
            <a:avLst/>
          </a:prstGeom>
          <a:noFill/>
        </p:spPr>
        <p:txBody>
          <a:bodyPr wrap="square" rtlCol="0">
            <a:spAutoFit/>
          </a:bodyPr>
          <a:lstStyle/>
          <a:p>
            <a:pPr>
              <a:lnSpc>
                <a:spcPct val="150000"/>
              </a:lnSpc>
            </a:pPr>
            <a:r>
              <a:rPr lang="pt-BR" altLang="ja-JP" sz="4400" dirty="0">
                <a:latin typeface="ＭＳ ゴシック" panose="020B0609070205080204" pitchFamily="49" charset="-128"/>
                <a:ea typeface="ＭＳ ゴシック" panose="020B0609070205080204" pitchFamily="49" charset="-128"/>
              </a:rPr>
              <a:t>C+O</a:t>
            </a:r>
            <a:r>
              <a:rPr lang="pt-BR" altLang="ja-JP" sz="4400" baseline="-12000" dirty="0">
                <a:latin typeface="ＭＳ ゴシック" panose="020B0609070205080204" pitchFamily="49" charset="-128"/>
                <a:ea typeface="ＭＳ ゴシック" panose="020B0609070205080204" pitchFamily="49" charset="-128"/>
              </a:rPr>
              <a:t>2</a:t>
            </a:r>
            <a:r>
              <a:rPr lang="pt-BR" altLang="ja-JP" sz="4400" dirty="0">
                <a:latin typeface="ＭＳ ゴシック" panose="020B0609070205080204" pitchFamily="49" charset="-128"/>
                <a:ea typeface="ＭＳ ゴシック" panose="020B0609070205080204" pitchFamily="49" charset="-128"/>
              </a:rPr>
              <a:t>→CO</a:t>
            </a:r>
            <a:r>
              <a:rPr lang="pt-BR" altLang="ja-JP" sz="4400" baseline="-12000" dirty="0">
                <a:latin typeface="ＭＳ ゴシック" panose="020B0609070205080204" pitchFamily="49" charset="-128"/>
                <a:ea typeface="ＭＳ ゴシック" panose="020B0609070205080204" pitchFamily="49" charset="-128"/>
              </a:rPr>
              <a:t>2</a:t>
            </a:r>
            <a:r>
              <a:rPr lang="ja-JP" altLang="pt-BR" sz="4400" dirty="0">
                <a:latin typeface="ＭＳ ゴシック" panose="020B0609070205080204" pitchFamily="49" charset="-128"/>
                <a:ea typeface="ＭＳ ゴシック" panose="020B0609070205080204" pitchFamily="49" charset="-128"/>
              </a:rPr>
              <a:t>　二酸化炭素</a:t>
            </a:r>
          </a:p>
          <a:p>
            <a:pPr>
              <a:lnSpc>
                <a:spcPct val="150000"/>
              </a:lnSpc>
            </a:pPr>
            <a:r>
              <a:rPr lang="pt-BR" altLang="ja-JP" sz="4400" dirty="0">
                <a:latin typeface="ＭＳ ゴシック" panose="020B0609070205080204" pitchFamily="49" charset="-128"/>
                <a:ea typeface="ＭＳ ゴシック" panose="020B0609070205080204" pitchFamily="49" charset="-128"/>
              </a:rPr>
              <a:t>2H</a:t>
            </a:r>
            <a:r>
              <a:rPr lang="pt-BR" altLang="ja-JP" sz="4400" baseline="-12000" dirty="0">
                <a:latin typeface="ＭＳ ゴシック" panose="020B0609070205080204" pitchFamily="49" charset="-128"/>
                <a:ea typeface="ＭＳ ゴシック" panose="020B0609070205080204" pitchFamily="49" charset="-128"/>
              </a:rPr>
              <a:t>2</a:t>
            </a:r>
            <a:r>
              <a:rPr lang="pt-BR" altLang="ja-JP" sz="4400" dirty="0">
                <a:latin typeface="ＭＳ ゴシック" panose="020B0609070205080204" pitchFamily="49" charset="-128"/>
                <a:ea typeface="ＭＳ ゴシック" panose="020B0609070205080204" pitchFamily="49" charset="-128"/>
              </a:rPr>
              <a:t>+O</a:t>
            </a:r>
            <a:r>
              <a:rPr lang="pt-BR" altLang="ja-JP" sz="4400" baseline="-12000" dirty="0">
                <a:latin typeface="ＭＳ ゴシック" panose="020B0609070205080204" pitchFamily="49" charset="-128"/>
                <a:ea typeface="ＭＳ ゴシック" panose="020B0609070205080204" pitchFamily="49" charset="-128"/>
              </a:rPr>
              <a:t>2</a:t>
            </a:r>
            <a:r>
              <a:rPr lang="pt-BR" altLang="ja-JP" sz="4400" dirty="0">
                <a:latin typeface="ＭＳ ゴシック" panose="020B0609070205080204" pitchFamily="49" charset="-128"/>
                <a:ea typeface="ＭＳ ゴシック" panose="020B0609070205080204" pitchFamily="49" charset="-128"/>
              </a:rPr>
              <a:t>→2H</a:t>
            </a:r>
            <a:r>
              <a:rPr lang="pt-BR" altLang="ja-JP" sz="4400" baseline="-12000" dirty="0">
                <a:latin typeface="ＭＳ ゴシック" panose="020B0609070205080204" pitchFamily="49" charset="-128"/>
                <a:ea typeface="ＭＳ ゴシック" panose="020B0609070205080204" pitchFamily="49" charset="-128"/>
              </a:rPr>
              <a:t>2</a:t>
            </a:r>
            <a:r>
              <a:rPr lang="pt-BR" altLang="ja-JP" sz="4400" dirty="0">
                <a:latin typeface="ＭＳ ゴシック" panose="020B0609070205080204" pitchFamily="49" charset="-128"/>
                <a:ea typeface="ＭＳ ゴシック" panose="020B0609070205080204" pitchFamily="49" charset="-128"/>
              </a:rPr>
              <a:t>O</a:t>
            </a:r>
            <a:r>
              <a:rPr lang="ja-JP" altLang="pt-BR" sz="4400" dirty="0">
                <a:latin typeface="ＭＳ ゴシック" panose="020B0609070205080204" pitchFamily="49" charset="-128"/>
                <a:ea typeface="ＭＳ ゴシック" panose="020B0609070205080204" pitchFamily="49" charset="-128"/>
              </a:rPr>
              <a:t>　水</a:t>
            </a:r>
            <a:endParaRPr kumimoji="1" lang="ja-JP" altLang="en-US" sz="4400" dirty="0">
              <a:latin typeface="ＭＳ ゴシック" panose="020B0609070205080204" pitchFamily="49" charset="-128"/>
              <a:ea typeface="ＭＳ ゴシック" panose="020B0609070205080204" pitchFamily="49" charset="-128"/>
            </a:endParaRPr>
          </a:p>
        </p:txBody>
      </p:sp>
      <p:sp>
        <p:nvSpPr>
          <p:cNvPr id="2" name="角丸四角形 1"/>
          <p:cNvSpPr/>
          <p:nvPr/>
        </p:nvSpPr>
        <p:spPr>
          <a:xfrm>
            <a:off x="499904" y="424543"/>
            <a:ext cx="1018653" cy="8980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76940" y="359227"/>
            <a:ext cx="1153887" cy="923330"/>
          </a:xfrm>
          <a:prstGeom prst="rect">
            <a:avLst/>
          </a:prstGeom>
          <a:noFill/>
        </p:spPr>
        <p:txBody>
          <a:bodyPr wrap="square" rtlCol="0">
            <a:spAutoFit/>
          </a:bodyPr>
          <a:lstStyle/>
          <a:p>
            <a:r>
              <a:rPr kumimoji="1" lang="ja-JP" altLang="en-US" sz="5400" dirty="0">
                <a:solidFill>
                  <a:schemeClr val="bg1"/>
                </a:solidFill>
                <a:latin typeface="ＭＳ ゴシック" panose="020B0609070205080204" pitchFamily="49" charset="-128"/>
                <a:ea typeface="ＭＳ ゴシック" panose="020B0609070205080204" pitchFamily="49" charset="-128"/>
              </a:rPr>
              <a:t>例</a:t>
            </a:r>
          </a:p>
        </p:txBody>
      </p:sp>
      <p:sp>
        <p:nvSpPr>
          <p:cNvPr id="7" name="テキスト ボックス 6"/>
          <p:cNvSpPr txBox="1"/>
          <p:nvPr/>
        </p:nvSpPr>
        <p:spPr>
          <a:xfrm>
            <a:off x="576940" y="4131126"/>
            <a:ext cx="11089923" cy="2308324"/>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炭素</a:t>
            </a:r>
            <a:r>
              <a:rPr lang="ja-JP" altLang="en-US" sz="3600" dirty="0">
                <a:solidFill>
                  <a:schemeClr val="accent1"/>
                </a:solidFill>
                <a:latin typeface="ＭＳ ゴシック" panose="020B0609070205080204" pitchFamily="49" charset="-128"/>
                <a:ea typeface="ＭＳ ゴシック" panose="020B0609070205080204" pitchFamily="49" charset="-128"/>
              </a:rPr>
              <a:t>は空気中の</a:t>
            </a:r>
            <a:r>
              <a:rPr lang="ja-JP" altLang="en-US" sz="3600" dirty="0">
                <a:latin typeface="ＭＳ ゴシック" panose="020B0609070205080204" pitchFamily="49" charset="-128"/>
                <a:ea typeface="ＭＳ ゴシック" panose="020B0609070205080204" pitchFamily="49" charset="-128"/>
              </a:rPr>
              <a:t>酸素</a:t>
            </a:r>
            <a:r>
              <a:rPr lang="ja-JP" altLang="en-US" sz="3600" dirty="0">
                <a:solidFill>
                  <a:schemeClr val="accent1"/>
                </a:solidFill>
                <a:latin typeface="ＭＳ ゴシック" panose="020B0609070205080204" pitchFamily="49" charset="-128"/>
                <a:ea typeface="ＭＳ ゴシック" panose="020B0609070205080204" pitchFamily="49" charset="-128"/>
              </a:rPr>
              <a:t>と反応して、</a:t>
            </a:r>
            <a:r>
              <a:rPr lang="ja-JP" altLang="en-US" sz="3600" dirty="0">
                <a:latin typeface="ＭＳ ゴシック" panose="020B0609070205080204" pitchFamily="49" charset="-128"/>
                <a:ea typeface="ＭＳ ゴシック" panose="020B0609070205080204" pitchFamily="49" charset="-128"/>
              </a:rPr>
              <a:t>炭素</a:t>
            </a:r>
            <a:r>
              <a:rPr lang="ja-JP" altLang="en-US" sz="3600" dirty="0">
                <a:solidFill>
                  <a:schemeClr val="accent1"/>
                </a:solidFill>
                <a:latin typeface="ＭＳ ゴシック" panose="020B0609070205080204" pitchFamily="49" charset="-128"/>
                <a:ea typeface="ＭＳ ゴシック" panose="020B0609070205080204" pitchFamily="49" charset="-128"/>
              </a:rPr>
              <a:t>は</a:t>
            </a:r>
            <a:r>
              <a:rPr lang="ja-JP" altLang="en-US" sz="3600" dirty="0">
                <a:latin typeface="ＭＳ ゴシック" panose="020B0609070205080204" pitchFamily="49" charset="-128"/>
                <a:ea typeface="ＭＳ ゴシック" panose="020B0609070205080204" pitchFamily="49" charset="-128"/>
              </a:rPr>
              <a:t>二酸化炭素</a:t>
            </a:r>
            <a:r>
              <a:rPr lang="ja-JP" altLang="en-US" sz="3600" dirty="0">
                <a:solidFill>
                  <a:schemeClr val="accent1"/>
                </a:solidFill>
                <a:latin typeface="ＭＳ ゴシック" panose="020B0609070205080204" pitchFamily="49" charset="-128"/>
                <a:ea typeface="ＭＳ ゴシック" panose="020B0609070205080204" pitchFamily="49" charset="-128"/>
              </a:rPr>
              <a:t>へ、</a:t>
            </a:r>
            <a:r>
              <a:rPr lang="ja-JP" altLang="en-US" sz="3600" dirty="0">
                <a:latin typeface="ＭＳ ゴシック" panose="020B0609070205080204" pitchFamily="49" charset="-128"/>
                <a:ea typeface="ＭＳ ゴシック" panose="020B0609070205080204" pitchFamily="49" charset="-128"/>
              </a:rPr>
              <a:t>水素</a:t>
            </a:r>
            <a:r>
              <a:rPr lang="ja-JP" altLang="en-US" sz="3600" dirty="0">
                <a:solidFill>
                  <a:schemeClr val="accent1"/>
                </a:solidFill>
                <a:latin typeface="ＭＳ ゴシック" panose="020B0609070205080204" pitchFamily="49" charset="-128"/>
                <a:ea typeface="ＭＳ ゴシック" panose="020B0609070205080204" pitchFamily="49" charset="-128"/>
              </a:rPr>
              <a:t>は</a:t>
            </a:r>
            <a:r>
              <a:rPr lang="ja-JP" altLang="en-US" sz="3600" dirty="0">
                <a:latin typeface="ＭＳ ゴシック" panose="020B0609070205080204" pitchFamily="49" charset="-128"/>
                <a:ea typeface="ＭＳ ゴシック" panose="020B0609070205080204" pitchFamily="49" charset="-128"/>
              </a:rPr>
              <a:t>水</a:t>
            </a:r>
            <a:r>
              <a:rPr lang="ja-JP" altLang="en-US" sz="3600" dirty="0">
                <a:solidFill>
                  <a:schemeClr val="accent1"/>
                </a:solidFill>
                <a:latin typeface="ＭＳ ゴシック" panose="020B0609070205080204" pitchFamily="49" charset="-128"/>
                <a:ea typeface="ＭＳ ゴシック" panose="020B0609070205080204" pitchFamily="49" charset="-128"/>
              </a:rPr>
              <a:t>に変化して気体となって空気中に拡散します。この時に</a:t>
            </a:r>
            <a:r>
              <a:rPr lang="ja-JP" altLang="en-US" sz="3600" dirty="0">
                <a:solidFill>
                  <a:srgbClr val="FF0000"/>
                </a:solidFill>
                <a:latin typeface="ＭＳ ゴシック" panose="020B0609070205080204" pitchFamily="49" charset="-128"/>
                <a:ea typeface="ＭＳ ゴシック" panose="020B0609070205080204" pitchFamily="49" charset="-128"/>
              </a:rPr>
              <a:t>大量の熱エネルギー</a:t>
            </a:r>
            <a:r>
              <a:rPr lang="ja-JP" altLang="en-US" sz="3600" dirty="0">
                <a:solidFill>
                  <a:schemeClr val="accent1"/>
                </a:solidFill>
                <a:latin typeface="ＭＳ ゴシック" panose="020B0609070205080204" pitchFamily="49" charset="-128"/>
                <a:ea typeface="ＭＳ ゴシック" panose="020B0609070205080204" pitchFamily="49" charset="-128"/>
              </a:rPr>
              <a:t>を短時間に発散する。</a:t>
            </a:r>
            <a:endParaRPr kumimoji="1" lang="ja-JP" altLang="en-US" sz="3600" dirty="0">
              <a:solidFill>
                <a:schemeClr val="accent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281705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43756" y="0"/>
            <a:ext cx="4171196" cy="6858000"/>
          </a:xfrm>
          <a:prstGeom prst="rect">
            <a:avLst/>
          </a:prstGeom>
        </p:spPr>
      </p:pic>
      <p:sp>
        <p:nvSpPr>
          <p:cNvPr id="4" name="角丸四角形 3"/>
          <p:cNvSpPr/>
          <p:nvPr/>
        </p:nvSpPr>
        <p:spPr>
          <a:xfrm>
            <a:off x="231354" y="262673"/>
            <a:ext cx="11688897" cy="1709346"/>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1769" y="262673"/>
            <a:ext cx="11277127" cy="923330"/>
          </a:xfrm>
          <a:prstGeom prst="rect">
            <a:avLst/>
          </a:prstGeom>
          <a:noFill/>
        </p:spPr>
        <p:txBody>
          <a:bodyPr wrap="square" rtlCol="0">
            <a:spAutoFit/>
          </a:bodyPr>
          <a:lstStyle/>
          <a:p>
            <a:pPr algn="ctr"/>
            <a:r>
              <a:rPr lang="ja-JP" altLang="en-US" sz="5400" dirty="0">
                <a:solidFill>
                  <a:schemeClr val="accent6">
                    <a:lumMod val="75000"/>
                  </a:schemeClr>
                </a:solidFill>
                <a:latin typeface="ＭＳ ゴシック" panose="020B0609070205080204" pitchFamily="49" charset="-128"/>
                <a:ea typeface="ＭＳ ゴシック" panose="020B0609070205080204" pitchFamily="49" charset="-128"/>
              </a:rPr>
              <a:t>パンをつくるイースト菌も酸化反応</a:t>
            </a:r>
            <a:endParaRPr kumimoji="1" lang="ja-JP" altLang="en-US" sz="4400" dirty="0">
              <a:solidFill>
                <a:schemeClr val="accent6">
                  <a:lumMod val="75000"/>
                </a:schemeClr>
              </a:solidFill>
              <a:latin typeface="ＭＳ ゴシック" panose="020B0609070205080204" pitchFamily="49" charset="-128"/>
              <a:ea typeface="ＭＳ ゴシック" panose="020B0609070205080204" pitchFamily="49" charset="-128"/>
            </a:endParaRPr>
          </a:p>
        </p:txBody>
      </p:sp>
      <p:sp>
        <p:nvSpPr>
          <p:cNvPr id="9" name="テキスト ボックス 8"/>
          <p:cNvSpPr txBox="1"/>
          <p:nvPr/>
        </p:nvSpPr>
        <p:spPr>
          <a:xfrm>
            <a:off x="1463879" y="1186003"/>
            <a:ext cx="9172906" cy="646331"/>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小麦粉＋砂糖＋酵母（イースト菌）＋水</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657812" y="2109333"/>
            <a:ext cx="7219248" cy="1200329"/>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★生きているイースト菌は砂糖を</a:t>
            </a:r>
          </a:p>
          <a:p>
            <a:r>
              <a:rPr lang="ja-JP" altLang="en-US" sz="3600" dirty="0">
                <a:latin typeface="ＭＳ ゴシック" panose="020B0609070205080204" pitchFamily="49" charset="-128"/>
                <a:ea typeface="ＭＳ ゴシック" panose="020B0609070205080204" pitchFamily="49" charset="-128"/>
              </a:rPr>
              <a:t>　食べて発酵する</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6" name="図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9555" y="3429001"/>
            <a:ext cx="6096000" cy="3280272"/>
          </a:xfrm>
          <a:prstGeom prst="rect">
            <a:avLst/>
          </a:prstGeom>
        </p:spPr>
      </p:pic>
      <p:grpSp>
        <p:nvGrpSpPr>
          <p:cNvPr id="10" name="グループ化 9"/>
          <p:cNvGrpSpPr/>
          <p:nvPr/>
        </p:nvGrpSpPr>
        <p:grpSpPr>
          <a:xfrm>
            <a:off x="6075802" y="3126037"/>
            <a:ext cx="2324559" cy="859315"/>
            <a:chOff x="837282" y="2853369"/>
            <a:chExt cx="2324559" cy="859315"/>
          </a:xfrm>
        </p:grpSpPr>
        <p:sp>
          <p:nvSpPr>
            <p:cNvPr id="11" name="角丸四角形吹き出し 10"/>
            <p:cNvSpPr/>
            <p:nvPr/>
          </p:nvSpPr>
          <p:spPr>
            <a:xfrm>
              <a:off x="837282" y="2853369"/>
              <a:ext cx="2324559" cy="859315"/>
            </a:xfrm>
            <a:prstGeom prst="wedgeRound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008515" y="2974084"/>
              <a:ext cx="2120275" cy="646331"/>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酸化反応</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2918283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角丸四角形 3"/>
          <p:cNvSpPr/>
          <p:nvPr/>
        </p:nvSpPr>
        <p:spPr>
          <a:xfrm>
            <a:off x="231354" y="262673"/>
            <a:ext cx="11688897" cy="100426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1769" y="262673"/>
            <a:ext cx="11277127" cy="923330"/>
          </a:xfrm>
          <a:prstGeom prst="rect">
            <a:avLst/>
          </a:prstGeom>
          <a:noFill/>
        </p:spPr>
        <p:txBody>
          <a:bodyPr wrap="square" rtlCol="0">
            <a:spAutoFit/>
          </a:bodyPr>
          <a:lstStyle/>
          <a:p>
            <a:pPr algn="ctr"/>
            <a:r>
              <a:rPr lang="ja-JP" altLang="en-US" sz="5400" dirty="0">
                <a:solidFill>
                  <a:schemeClr val="accent5"/>
                </a:solidFill>
                <a:latin typeface="ＭＳ ゴシック" panose="020B0609070205080204" pitchFamily="49" charset="-128"/>
                <a:ea typeface="ＭＳ ゴシック" panose="020B0609070205080204" pitchFamily="49" charset="-128"/>
              </a:rPr>
              <a:t>鉄が錆びたりするのも酸化反応</a:t>
            </a:r>
            <a:endParaRPr kumimoji="1" lang="ja-JP" altLang="en-US" sz="4400" dirty="0">
              <a:solidFill>
                <a:schemeClr val="accent5"/>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701879" y="1378474"/>
            <a:ext cx="10480241" cy="646331"/>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★鉄さびは鉄の原子が酸素原子と結合した酸化鉄</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11" name="図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7668" y="2136339"/>
            <a:ext cx="6096000" cy="4572000"/>
          </a:xfrm>
          <a:prstGeom prst="rect">
            <a:avLst/>
          </a:prstGeom>
        </p:spPr>
      </p:pic>
      <p:grpSp>
        <p:nvGrpSpPr>
          <p:cNvPr id="5" name="グループ化 4"/>
          <p:cNvGrpSpPr/>
          <p:nvPr/>
        </p:nvGrpSpPr>
        <p:grpSpPr>
          <a:xfrm>
            <a:off x="1008514" y="2919469"/>
            <a:ext cx="2324559" cy="859315"/>
            <a:chOff x="837282" y="2853369"/>
            <a:chExt cx="2324559" cy="859315"/>
          </a:xfrm>
        </p:grpSpPr>
        <p:sp>
          <p:nvSpPr>
            <p:cNvPr id="3" name="角丸四角形吹き出し 2"/>
            <p:cNvSpPr/>
            <p:nvPr/>
          </p:nvSpPr>
          <p:spPr>
            <a:xfrm>
              <a:off x="837282" y="2853369"/>
              <a:ext cx="2324559" cy="859315"/>
            </a:xfrm>
            <a:prstGeom prst="wedgeRoundRectCallou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08515" y="2974084"/>
              <a:ext cx="2120275" cy="646331"/>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酸化反応</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grpSp>
      <p:sp>
        <p:nvSpPr>
          <p:cNvPr id="9" name="テキスト ボックス 8"/>
          <p:cNvSpPr txBox="1"/>
          <p:nvPr/>
        </p:nvSpPr>
        <p:spPr>
          <a:xfrm>
            <a:off x="701879" y="5784977"/>
            <a:ext cx="10480241" cy="646331"/>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a:t>
            </a:r>
            <a:r>
              <a:rPr lang="ja-JP" altLang="ja-JP" sz="3600" dirty="0">
                <a:solidFill>
                  <a:srgbClr val="FF0000"/>
                </a:solidFill>
                <a:latin typeface="ＭＳ ゴシック" panose="020B0609070205080204" pitchFamily="49" charset="-128"/>
                <a:ea typeface="ＭＳ ゴシック" panose="020B0609070205080204" pitchFamily="49" charset="-128"/>
              </a:rPr>
              <a:t>還元反応</a:t>
            </a:r>
            <a:r>
              <a:rPr lang="ja-JP" altLang="ja-JP" sz="3600" dirty="0">
                <a:latin typeface="ＭＳ ゴシック" panose="020B0609070205080204" pitchFamily="49" charset="-128"/>
                <a:ea typeface="ＭＳ ゴシック" panose="020B0609070205080204" pitchFamily="49" charset="-128"/>
              </a:rPr>
              <a:t>は次回</a:t>
            </a:r>
            <a:r>
              <a:rPr lang="ja-JP" altLang="en-US" sz="3600" dirty="0">
                <a:latin typeface="ＭＳ ゴシック" panose="020B0609070205080204" pitchFamily="49" charset="-128"/>
                <a:ea typeface="ＭＳ ゴシック" panose="020B0609070205080204" pitchFamily="49" charset="-128"/>
              </a:rPr>
              <a:t>に説明します</a:t>
            </a:r>
          </a:p>
        </p:txBody>
      </p:sp>
      <p:grpSp>
        <p:nvGrpSpPr>
          <p:cNvPr id="13" name="グループ化 12"/>
          <p:cNvGrpSpPr/>
          <p:nvPr/>
        </p:nvGrpSpPr>
        <p:grpSpPr>
          <a:xfrm>
            <a:off x="1008514" y="4352787"/>
            <a:ext cx="2324559" cy="859315"/>
            <a:chOff x="837282" y="2853369"/>
            <a:chExt cx="2324559" cy="859315"/>
          </a:xfrm>
        </p:grpSpPr>
        <p:sp>
          <p:nvSpPr>
            <p:cNvPr id="14" name="角丸四角形吹き出し 13"/>
            <p:cNvSpPr/>
            <p:nvPr/>
          </p:nvSpPr>
          <p:spPr>
            <a:xfrm>
              <a:off x="837282" y="2853369"/>
              <a:ext cx="2324559" cy="859315"/>
            </a:xfrm>
            <a:prstGeom prst="wedgeRoundRectCallout">
              <a:avLst>
                <a:gd name="adj1" fmla="val -19885"/>
                <a:gd name="adj2" fmla="val -6185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008515" y="2974084"/>
              <a:ext cx="2120275" cy="646331"/>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還元反応</a:t>
              </a:r>
              <a:endParaRPr kumimoji="1" lang="ja-JP" altLang="en-US" sz="3600" dirty="0">
                <a:solidFill>
                  <a:schemeClr val="bg1"/>
                </a:solidFill>
                <a:latin typeface="ＭＳ ゴシック" panose="020B0609070205080204" pitchFamily="49" charset="-128"/>
                <a:ea typeface="ＭＳ ゴシック" panose="020B0609070205080204" pitchFamily="49" charset="-128"/>
              </a:endParaRPr>
            </a:p>
          </p:txBody>
        </p:sp>
      </p:grpSp>
      <p:sp>
        <p:nvSpPr>
          <p:cNvPr id="2" name="上下矢印 1"/>
          <p:cNvSpPr/>
          <p:nvPr/>
        </p:nvSpPr>
        <p:spPr>
          <a:xfrm>
            <a:off x="520100" y="3310514"/>
            <a:ext cx="363557" cy="1542362"/>
          </a:xfrm>
          <a:prstGeom prst="up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9091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角丸四角形 3"/>
          <p:cNvSpPr/>
          <p:nvPr/>
        </p:nvSpPr>
        <p:spPr>
          <a:xfrm>
            <a:off x="231354" y="262673"/>
            <a:ext cx="11688897" cy="100426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1769" y="262673"/>
            <a:ext cx="11277127" cy="923330"/>
          </a:xfrm>
          <a:prstGeom prst="rect">
            <a:avLst/>
          </a:prstGeom>
          <a:noFill/>
        </p:spPr>
        <p:txBody>
          <a:bodyPr wrap="square" rtlCol="0">
            <a:spAutoFit/>
          </a:bodyPr>
          <a:lstStyle/>
          <a:p>
            <a:pPr algn="ctr"/>
            <a:r>
              <a:rPr lang="ja-JP" altLang="en-US" sz="5400" dirty="0">
                <a:solidFill>
                  <a:schemeClr val="accent2">
                    <a:lumMod val="75000"/>
                  </a:schemeClr>
                </a:solidFill>
                <a:latin typeface="ＭＳ ゴシック" panose="020B0609070205080204" pitchFamily="49" charset="-128"/>
                <a:ea typeface="ＭＳ ゴシック" panose="020B0609070205080204" pitchFamily="49" charset="-128"/>
              </a:rPr>
              <a:t>鉄砲や爆薬も酸化反応</a:t>
            </a:r>
            <a:endParaRPr kumimoji="1" lang="ja-JP" altLang="en-US" sz="4400" dirty="0">
              <a:solidFill>
                <a:schemeClr val="accent2">
                  <a:lumMod val="75000"/>
                </a:schemeClr>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701879" y="1378474"/>
            <a:ext cx="10480241" cy="3416320"/>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a:t>
            </a:r>
            <a:r>
              <a:rPr lang="ja-JP" altLang="en-US" sz="3600" dirty="0">
                <a:solidFill>
                  <a:srgbClr val="FF0000"/>
                </a:solidFill>
                <a:latin typeface="ＭＳ ゴシック" panose="020B0609070205080204" pitchFamily="49" charset="-128"/>
                <a:ea typeface="ＭＳ ゴシック" panose="020B0609070205080204" pitchFamily="49" charset="-128"/>
              </a:rPr>
              <a:t>黒色火薬</a:t>
            </a:r>
            <a:r>
              <a:rPr lang="ja-JP" altLang="en-US" sz="3600" dirty="0">
                <a:latin typeface="ＭＳ ゴシック" panose="020B0609070205080204" pitchFamily="49" charset="-128"/>
                <a:ea typeface="ＭＳ ゴシック" panose="020B0609070205080204" pitchFamily="49" charset="-128"/>
              </a:rPr>
              <a:t>は黒色の木炭の粉と黄色の硫黄の粉と</a:t>
            </a:r>
          </a:p>
          <a:p>
            <a:r>
              <a:rPr lang="ja-JP" altLang="en-US" sz="3600" dirty="0">
                <a:latin typeface="ＭＳ ゴシック" panose="020B0609070205080204" pitchFamily="49" charset="-128"/>
                <a:ea typeface="ＭＳ ゴシック" panose="020B0609070205080204" pitchFamily="49" charset="-128"/>
              </a:rPr>
              <a:t>　白色の硝石を使用</a:t>
            </a:r>
          </a:p>
          <a:p>
            <a:endParaRPr kumimoji="1" lang="ja-JP" altLang="en-US" sz="3600" dirty="0">
              <a:latin typeface="ＭＳ ゴシック" panose="020B0609070205080204" pitchFamily="49" charset="-128"/>
              <a:ea typeface="ＭＳ ゴシック" panose="020B0609070205080204" pitchFamily="49" charset="-128"/>
            </a:endParaRPr>
          </a:p>
          <a:p>
            <a:r>
              <a:rPr lang="en-US" altLang="ja-JP" sz="3600" dirty="0">
                <a:latin typeface="ＭＳ ゴシック" panose="020B0609070205080204" pitchFamily="49" charset="-128"/>
                <a:ea typeface="ＭＳ ゴシック" panose="020B0609070205080204" pitchFamily="49" charset="-128"/>
              </a:rPr>
              <a:t>8C+3S+10KNO</a:t>
            </a:r>
            <a:r>
              <a:rPr lang="en-US" altLang="ja-JP" sz="3600" baseline="-16000" dirty="0">
                <a:latin typeface="ＭＳ ゴシック" panose="020B0609070205080204" pitchFamily="49" charset="-128"/>
                <a:ea typeface="ＭＳ ゴシック" panose="020B0609070205080204" pitchFamily="49" charset="-128"/>
              </a:rPr>
              <a:t>3</a:t>
            </a:r>
            <a:r>
              <a:rPr lang="en-US" altLang="ja-JP" sz="3600" dirty="0">
                <a:latin typeface="ＭＳ ゴシック" panose="020B0609070205080204" pitchFamily="49" charset="-128"/>
                <a:ea typeface="ＭＳ ゴシック" panose="020B0609070205080204" pitchFamily="49" charset="-128"/>
              </a:rPr>
              <a:t>→8CO</a:t>
            </a:r>
            <a:r>
              <a:rPr lang="en-US" altLang="ja-JP" sz="3600" baseline="-16000" dirty="0">
                <a:latin typeface="ＭＳ ゴシック" panose="020B0609070205080204" pitchFamily="49" charset="-128"/>
                <a:ea typeface="ＭＳ ゴシック" panose="020B0609070205080204" pitchFamily="49" charset="-128"/>
              </a:rPr>
              <a:t>2</a:t>
            </a:r>
            <a:r>
              <a:rPr lang="en-US" altLang="ja-JP" sz="3600" dirty="0">
                <a:latin typeface="ＭＳ ゴシック" panose="020B0609070205080204" pitchFamily="49" charset="-128"/>
                <a:ea typeface="ＭＳ ゴシック" panose="020B0609070205080204" pitchFamily="49" charset="-128"/>
              </a:rPr>
              <a:t>+5N</a:t>
            </a:r>
            <a:r>
              <a:rPr lang="en-US" altLang="ja-JP" sz="3600" baseline="-16000" dirty="0">
                <a:latin typeface="ＭＳ ゴシック" panose="020B0609070205080204" pitchFamily="49" charset="-128"/>
                <a:ea typeface="ＭＳ ゴシック" panose="020B0609070205080204" pitchFamily="49" charset="-128"/>
              </a:rPr>
              <a:t>2</a:t>
            </a:r>
            <a:r>
              <a:rPr lang="en-US" altLang="ja-JP" sz="3600" dirty="0">
                <a:latin typeface="ＭＳ ゴシック" panose="020B0609070205080204" pitchFamily="49" charset="-128"/>
                <a:ea typeface="ＭＳ ゴシック" panose="020B0609070205080204" pitchFamily="49" charset="-128"/>
              </a:rPr>
              <a:t>+2k</a:t>
            </a:r>
            <a:r>
              <a:rPr lang="en-US" altLang="ja-JP" sz="3600" baseline="-16000" dirty="0">
                <a:latin typeface="ＭＳ ゴシック" panose="020B0609070205080204" pitchFamily="49" charset="-128"/>
                <a:ea typeface="ＭＳ ゴシック" panose="020B0609070205080204" pitchFamily="49" charset="-128"/>
              </a:rPr>
              <a:t>2</a:t>
            </a:r>
            <a:r>
              <a:rPr lang="en-US" altLang="ja-JP" sz="3600" dirty="0">
                <a:latin typeface="ＭＳ ゴシック" panose="020B0609070205080204" pitchFamily="49" charset="-128"/>
                <a:ea typeface="ＭＳ ゴシック" panose="020B0609070205080204" pitchFamily="49" charset="-128"/>
              </a:rPr>
              <a:t>0+3K</a:t>
            </a:r>
            <a:r>
              <a:rPr lang="en-US" altLang="ja-JP" sz="3600" baseline="-16000" dirty="0">
                <a:latin typeface="ＭＳ ゴシック" panose="020B0609070205080204" pitchFamily="49" charset="-128"/>
                <a:ea typeface="ＭＳ ゴシック" panose="020B0609070205080204" pitchFamily="49" charset="-128"/>
              </a:rPr>
              <a:t>2</a:t>
            </a:r>
            <a:r>
              <a:rPr lang="en-US" altLang="ja-JP" sz="3600" dirty="0">
                <a:latin typeface="ＭＳ ゴシック" panose="020B0609070205080204" pitchFamily="49" charset="-128"/>
                <a:ea typeface="ＭＳ ゴシック" panose="020B0609070205080204" pitchFamily="49" charset="-128"/>
              </a:rPr>
              <a:t>SO</a:t>
            </a:r>
            <a:r>
              <a:rPr lang="en-US" altLang="ja-JP" sz="3600" baseline="-16000" dirty="0">
                <a:latin typeface="ＭＳ ゴシック" panose="020B0609070205080204" pitchFamily="49" charset="-128"/>
                <a:ea typeface="ＭＳ ゴシック" panose="020B0609070205080204" pitchFamily="49" charset="-128"/>
              </a:rPr>
              <a:t>4</a:t>
            </a:r>
          </a:p>
          <a:p>
            <a:r>
              <a:rPr lang="ja-JP" altLang="en-US" sz="3600" dirty="0">
                <a:latin typeface="ＭＳ ゴシック" panose="020B0609070205080204" pitchFamily="49" charset="-128"/>
                <a:ea typeface="ＭＳ ゴシック" panose="020B0609070205080204" pitchFamily="49" charset="-128"/>
              </a:rPr>
              <a:t>木炭</a:t>
            </a:r>
            <a:r>
              <a:rPr lang="en-US" altLang="ja-JP" sz="3600" dirty="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硫黄</a:t>
            </a:r>
            <a:r>
              <a:rPr lang="en-US" altLang="ja-JP" sz="3600" dirty="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硝石→二酸化炭素</a:t>
            </a:r>
            <a:r>
              <a:rPr lang="en-US" altLang="ja-JP" sz="3600" dirty="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窒素</a:t>
            </a:r>
            <a:r>
              <a:rPr lang="en-US" altLang="ja-JP" sz="3600" dirty="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酸化カリウム</a:t>
            </a:r>
            <a:r>
              <a:rPr lang="en-US" altLang="ja-JP" sz="3600" dirty="0">
                <a:latin typeface="ＭＳ ゴシック" panose="020B0609070205080204" pitchFamily="49" charset="-128"/>
                <a:ea typeface="ＭＳ ゴシック" panose="020B0609070205080204" pitchFamily="49" charset="-128"/>
              </a:rPr>
              <a:t>+</a:t>
            </a:r>
            <a:r>
              <a:rPr lang="ja-JP" altLang="en-US" sz="3600" dirty="0">
                <a:latin typeface="ＭＳ ゴシック" panose="020B0609070205080204" pitchFamily="49" charset="-128"/>
                <a:ea typeface="ＭＳ ゴシック" panose="020B0609070205080204" pitchFamily="49" charset="-128"/>
              </a:rPr>
              <a:t>硫酸カリウム</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2" name="テキスト ボックス 1"/>
          <p:cNvSpPr txBox="1"/>
          <p:nvPr/>
        </p:nvSpPr>
        <p:spPr>
          <a:xfrm>
            <a:off x="773252" y="5067759"/>
            <a:ext cx="10554159" cy="1384995"/>
          </a:xfrm>
          <a:prstGeom prst="rect">
            <a:avLst/>
          </a:prstGeom>
          <a:noFill/>
        </p:spPr>
        <p:txBody>
          <a:bodyPr wrap="square" rtlCol="0">
            <a:spAutoFit/>
          </a:bodyPr>
          <a:lstStyle/>
          <a:p>
            <a:r>
              <a:rPr lang="en-US" altLang="ja-JP" sz="2800" dirty="0"/>
              <a:t>100g</a:t>
            </a:r>
            <a:r>
              <a:rPr lang="ja-JP" altLang="ja-JP" sz="2800" dirty="0"/>
              <a:t>の黒色火薬の体積は</a:t>
            </a:r>
            <a:r>
              <a:rPr lang="en-US" altLang="ja-JP" sz="2800" dirty="0"/>
              <a:t>100ml</a:t>
            </a:r>
            <a:r>
              <a:rPr lang="ja-JP" altLang="ja-JP" sz="2800" dirty="0" err="1"/>
              <a:t>、</a:t>
            </a:r>
            <a:r>
              <a:rPr lang="ja-JP" altLang="ja-JP" sz="2800" dirty="0"/>
              <a:t>燃焼によって気体温度が</a:t>
            </a:r>
            <a:r>
              <a:rPr lang="en-US" altLang="ja-JP" sz="2800" dirty="0"/>
              <a:t>500</a:t>
            </a:r>
            <a:r>
              <a:rPr lang="ja-JP" altLang="ja-JP" sz="2800" dirty="0"/>
              <a:t>度と</a:t>
            </a:r>
            <a:r>
              <a:rPr lang="ja-JP" altLang="en-US" sz="2800" dirty="0"/>
              <a:t>する</a:t>
            </a:r>
            <a:r>
              <a:rPr lang="ja-JP" altLang="ja-JP" sz="2800" dirty="0"/>
              <a:t>と発生した二酸化炭素と窒素の総体積は</a:t>
            </a:r>
            <a:r>
              <a:rPr lang="en-US" altLang="ja-JP" sz="2800" dirty="0"/>
              <a:t>68.6L</a:t>
            </a:r>
            <a:r>
              <a:rPr lang="ja-JP" altLang="ja-JP" sz="2800" dirty="0"/>
              <a:t>となる</a:t>
            </a:r>
            <a:endParaRPr lang="ja-JP" altLang="en-US" sz="2800" dirty="0"/>
          </a:p>
          <a:p>
            <a:r>
              <a:rPr lang="ja-JP" altLang="en-US" sz="2800" dirty="0"/>
              <a:t>　→　</a:t>
            </a:r>
            <a:r>
              <a:rPr lang="ja-JP" altLang="ja-JP" sz="2800" b="1" dirty="0">
                <a:solidFill>
                  <a:srgbClr val="FF0000"/>
                </a:solidFill>
              </a:rPr>
              <a:t>約</a:t>
            </a:r>
            <a:r>
              <a:rPr lang="en-US" altLang="ja-JP" sz="2800" b="1" dirty="0">
                <a:solidFill>
                  <a:srgbClr val="FF0000"/>
                </a:solidFill>
              </a:rPr>
              <a:t>690</a:t>
            </a:r>
            <a:r>
              <a:rPr lang="ja-JP" altLang="ja-JP" sz="2800" b="1" dirty="0">
                <a:solidFill>
                  <a:srgbClr val="FF0000"/>
                </a:solidFill>
              </a:rPr>
              <a:t>倍</a:t>
            </a:r>
            <a:r>
              <a:rPr lang="ja-JP" altLang="ja-JP" sz="2800" dirty="0"/>
              <a:t>に瞬時に膨張すると考えられる</a:t>
            </a:r>
            <a:endParaRPr kumimoji="1" lang="ja-JP" altLang="en-US" sz="2800" dirty="0"/>
          </a:p>
        </p:txBody>
      </p:sp>
    </p:spTree>
    <p:extLst>
      <p:ext uri="{BB962C8B-B14F-4D97-AF65-F5344CB8AC3E}">
        <p14:creationId xmlns:p14="http://schemas.microsoft.com/office/powerpoint/2010/main" val="2573542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角丸四角形 3"/>
          <p:cNvSpPr/>
          <p:nvPr/>
        </p:nvSpPr>
        <p:spPr>
          <a:xfrm>
            <a:off x="231354" y="262673"/>
            <a:ext cx="11688897" cy="100426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1769" y="262673"/>
            <a:ext cx="11277127" cy="923330"/>
          </a:xfrm>
          <a:prstGeom prst="rect">
            <a:avLst/>
          </a:prstGeom>
          <a:noFill/>
        </p:spPr>
        <p:txBody>
          <a:bodyPr wrap="square" rtlCol="0">
            <a:spAutoFit/>
          </a:bodyPr>
          <a:lstStyle/>
          <a:p>
            <a:pPr algn="ctr"/>
            <a:r>
              <a:rPr lang="ja-JP" altLang="en-US" sz="5400" dirty="0">
                <a:solidFill>
                  <a:schemeClr val="accent2">
                    <a:lumMod val="75000"/>
                  </a:schemeClr>
                </a:solidFill>
                <a:latin typeface="ＭＳ ゴシック" panose="020B0609070205080204" pitchFamily="49" charset="-128"/>
                <a:ea typeface="ＭＳ ゴシック" panose="020B0609070205080204" pitchFamily="49" charset="-128"/>
              </a:rPr>
              <a:t>鉄砲や爆薬も酸化反応</a:t>
            </a:r>
            <a:endParaRPr kumimoji="1" lang="ja-JP" altLang="en-US" sz="4400" dirty="0">
              <a:solidFill>
                <a:schemeClr val="accent2">
                  <a:lumMod val="75000"/>
                </a:schemeClr>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701879" y="1378474"/>
            <a:ext cx="10480241" cy="1754326"/>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火縄銃などの初期の鉄砲</a:t>
            </a:r>
          </a:p>
          <a:p>
            <a:r>
              <a:rPr lang="ja-JP" altLang="en-US" sz="3600" dirty="0">
                <a:latin typeface="ＭＳ ゴシック" panose="020B0609070205080204" pitchFamily="49" charset="-128"/>
                <a:ea typeface="ＭＳ ゴシック" panose="020B0609070205080204" pitchFamily="49" charset="-128"/>
              </a:rPr>
              <a:t>・・・鉄の筒の底に黒色火薬を詰め、球状の鉄砲</a:t>
            </a:r>
          </a:p>
          <a:p>
            <a:r>
              <a:rPr lang="ja-JP" altLang="en-US" sz="3600" dirty="0">
                <a:latin typeface="ＭＳ ゴシック" panose="020B0609070205080204" pitchFamily="49" charset="-128"/>
                <a:ea typeface="ＭＳ ゴシック" panose="020B0609070205080204" pitchFamily="49" charset="-128"/>
              </a:rPr>
              <a:t>　　　球で蓋をする</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01879" y="3459297"/>
            <a:ext cx="10888083" cy="3051672"/>
          </a:xfrm>
          <a:prstGeom prst="rect">
            <a:avLst/>
          </a:prstGeom>
        </p:spPr>
      </p:pic>
    </p:spTree>
    <p:extLst>
      <p:ext uri="{BB962C8B-B14F-4D97-AF65-F5344CB8AC3E}">
        <p14:creationId xmlns:p14="http://schemas.microsoft.com/office/powerpoint/2010/main" val="948707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図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04999" y="0"/>
            <a:ext cx="10287001" cy="6858000"/>
          </a:xfrm>
          <a:prstGeom prst="rect">
            <a:avLst/>
          </a:prstGeom>
        </p:spPr>
      </p:pic>
      <p:sp>
        <p:nvSpPr>
          <p:cNvPr id="2" name="テキスト ボックス 1"/>
          <p:cNvSpPr txBox="1"/>
          <p:nvPr/>
        </p:nvSpPr>
        <p:spPr>
          <a:xfrm>
            <a:off x="343983" y="411982"/>
            <a:ext cx="1169551" cy="6576646"/>
          </a:xfrm>
          <a:prstGeom prst="rect">
            <a:avLst/>
          </a:prstGeom>
          <a:noFill/>
        </p:spPr>
        <p:txBody>
          <a:bodyPr vert="eaVert" wrap="square" rtlCol="0">
            <a:spAutoFit/>
          </a:bodyPr>
          <a:lstStyle/>
          <a:p>
            <a:r>
              <a:rPr lang="ja-JP" altLang="en-US" sz="3200" dirty="0">
                <a:solidFill>
                  <a:srgbClr val="002060"/>
                </a:solidFill>
                <a:latin typeface="ＭＳ ゴシック" panose="020B0609070205080204" pitchFamily="49" charset="-128"/>
                <a:ea typeface="ＭＳ ゴシック" panose="020B0609070205080204" pitchFamily="49" charset="-128"/>
              </a:rPr>
              <a:t>山を焼いて農耕に利用することで食料を確保することができた</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51615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角丸四角形 1"/>
          <p:cNvSpPr/>
          <p:nvPr/>
        </p:nvSpPr>
        <p:spPr>
          <a:xfrm>
            <a:off x="187287" y="5459367"/>
            <a:ext cx="11600761" cy="1200329"/>
          </a:xfrm>
          <a:prstGeom prst="round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411769" y="262673"/>
            <a:ext cx="5460221" cy="707886"/>
          </a:xfrm>
          <a:prstGeom prst="rect">
            <a:avLst/>
          </a:prstGeom>
          <a:noFill/>
        </p:spPr>
        <p:txBody>
          <a:bodyPr wrap="square" rtlCol="0">
            <a:spAutoFit/>
          </a:bodyPr>
          <a:lstStyle/>
          <a:p>
            <a:pPr algn="ctr"/>
            <a:r>
              <a:rPr lang="ja-JP" altLang="en-US" sz="4000" dirty="0">
                <a:solidFill>
                  <a:srgbClr val="FF0000"/>
                </a:solidFill>
                <a:latin typeface="ＭＳ ゴシック" panose="020B0609070205080204" pitchFamily="49" charset="-128"/>
                <a:ea typeface="ＭＳ ゴシック" panose="020B0609070205080204" pitchFamily="49" charset="-128"/>
              </a:rPr>
              <a:t>土木工事の発破・硝石</a:t>
            </a:r>
            <a:endParaRPr kumimoji="1" lang="ja-JP" altLang="en-US" sz="4000" dirty="0">
              <a:solidFill>
                <a:srgbClr val="FF0000"/>
              </a:solidFill>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503575" y="970559"/>
            <a:ext cx="10480241" cy="523220"/>
          </a:xfrm>
          <a:prstGeom prst="rect">
            <a:avLst/>
          </a:prstGeom>
          <a:noFill/>
        </p:spPr>
        <p:txBody>
          <a:bodyPr wrap="square" rtlCol="0">
            <a:spAutoFit/>
          </a:bodyPr>
          <a:lstStyle/>
          <a:p>
            <a:r>
              <a:rPr lang="ja-JP" altLang="en-US" sz="2800" dirty="0">
                <a:latin typeface="ＭＳ ゴシック" panose="020B0609070205080204" pitchFamily="49" charset="-128"/>
                <a:ea typeface="ＭＳ ゴシック" panose="020B0609070205080204" pitchFamily="49" charset="-128"/>
              </a:rPr>
              <a:t>岩盤に小さな穴を開けて黒色火薬を詰めフタをし、点火する</a:t>
            </a:r>
            <a:endParaRPr kumimoji="1" lang="ja-JP" altLang="en-US" sz="2800" dirty="0">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747546" y="5459367"/>
            <a:ext cx="10480241" cy="1200329"/>
          </a:xfrm>
          <a:prstGeom prst="rect">
            <a:avLst/>
          </a:prstGeom>
          <a:noFill/>
        </p:spPr>
        <p:txBody>
          <a:bodyPr wrap="square" rtlCol="0">
            <a:spAutoFit/>
          </a:bodyPr>
          <a:lstStyle/>
          <a:p>
            <a:r>
              <a:rPr lang="ja-JP" altLang="en-US" sz="3600" dirty="0">
                <a:solidFill>
                  <a:srgbClr val="FF0000"/>
                </a:solidFill>
                <a:latin typeface="ＭＳ ゴシック" panose="020B0609070205080204" pitchFamily="49" charset="-128"/>
                <a:ea typeface="ＭＳ ゴシック" panose="020B0609070205080204" pitchFamily="49" charset="-128"/>
              </a:rPr>
              <a:t>酸化剤</a:t>
            </a:r>
            <a:r>
              <a:rPr lang="ja-JP" altLang="en-US" sz="3600" dirty="0">
                <a:latin typeface="ＭＳ ゴシック" panose="020B0609070205080204" pitchFamily="49" charset="-128"/>
                <a:ea typeface="ＭＳ ゴシック" panose="020B0609070205080204" pitchFamily="49" charset="-128"/>
              </a:rPr>
              <a:t>とよばれる物質と</a:t>
            </a:r>
            <a:r>
              <a:rPr lang="ja-JP" altLang="en-US" sz="3600" dirty="0">
                <a:solidFill>
                  <a:srgbClr val="FF0000"/>
                </a:solidFill>
                <a:latin typeface="ＭＳ ゴシック" panose="020B0609070205080204" pitchFamily="49" charset="-128"/>
                <a:ea typeface="ＭＳ ゴシック" panose="020B0609070205080204" pitchFamily="49" charset="-128"/>
              </a:rPr>
              <a:t>燃料</a:t>
            </a:r>
            <a:r>
              <a:rPr lang="ja-JP" altLang="en-US" sz="3600" dirty="0">
                <a:latin typeface="ＭＳ ゴシック" panose="020B0609070205080204" pitchFamily="49" charset="-128"/>
                <a:ea typeface="ＭＳ ゴシック" panose="020B0609070205080204" pitchFamily="49" charset="-128"/>
              </a:rPr>
              <a:t>と</a:t>
            </a:r>
            <a:r>
              <a:rPr lang="ja-JP" altLang="en-US" sz="3600" dirty="0">
                <a:solidFill>
                  <a:srgbClr val="FF0000"/>
                </a:solidFill>
                <a:latin typeface="ＭＳ ゴシック" panose="020B0609070205080204" pitchFamily="49" charset="-128"/>
                <a:ea typeface="ＭＳ ゴシック" panose="020B0609070205080204" pitchFamily="49" charset="-128"/>
              </a:rPr>
              <a:t>高温</a:t>
            </a:r>
            <a:r>
              <a:rPr lang="ja-JP" altLang="en-US" sz="3600" dirty="0">
                <a:latin typeface="ＭＳ ゴシック" panose="020B0609070205080204" pitchFamily="49" charset="-128"/>
                <a:ea typeface="ＭＳ ゴシック" panose="020B0609070205080204" pitchFamily="49" charset="-128"/>
              </a:rPr>
              <a:t>の</a:t>
            </a:r>
            <a:r>
              <a:rPr lang="en-US" altLang="ja-JP" sz="3600" dirty="0">
                <a:latin typeface="ＭＳ ゴシック" panose="020B0609070205080204" pitchFamily="49" charset="-128"/>
                <a:ea typeface="ＭＳ ゴシック" panose="020B0609070205080204" pitchFamily="49" charset="-128"/>
              </a:rPr>
              <a:t>3</a:t>
            </a:r>
            <a:r>
              <a:rPr lang="ja-JP" altLang="en-US" sz="3600" dirty="0" err="1">
                <a:latin typeface="ＭＳ ゴシック" panose="020B0609070205080204" pitchFamily="49" charset="-128"/>
                <a:ea typeface="ＭＳ ゴシック" panose="020B0609070205080204" pitchFamily="49" charset="-128"/>
              </a:rPr>
              <a:t>つの</a:t>
            </a:r>
            <a:r>
              <a:rPr lang="ja-JP" altLang="en-US" sz="3600" dirty="0">
                <a:latin typeface="ＭＳ ゴシック" panose="020B0609070205080204" pitchFamily="49" charset="-128"/>
                <a:ea typeface="ＭＳ ゴシック" panose="020B0609070205080204" pitchFamily="49" charset="-128"/>
              </a:rPr>
              <a:t>要素がそろった時に燃焼する</a:t>
            </a:r>
            <a:endParaRPr kumimoji="1" lang="ja-JP" altLang="en-US" sz="3600" dirty="0">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709" y="1619480"/>
            <a:ext cx="4545137" cy="3712684"/>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229212" y="1619480"/>
            <a:ext cx="6352056" cy="3712684"/>
          </a:xfrm>
          <a:prstGeom prst="rect">
            <a:avLst/>
          </a:prstGeom>
        </p:spPr>
      </p:pic>
    </p:spTree>
    <p:extLst>
      <p:ext uri="{BB962C8B-B14F-4D97-AF65-F5344CB8AC3E}">
        <p14:creationId xmlns:p14="http://schemas.microsoft.com/office/powerpoint/2010/main" val="2542045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正方形/長方形 9"/>
          <p:cNvSpPr/>
          <p:nvPr/>
        </p:nvSpPr>
        <p:spPr>
          <a:xfrm>
            <a:off x="0" y="1069606"/>
            <a:ext cx="12192000" cy="9236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260541" y="1028996"/>
            <a:ext cx="3821724" cy="923330"/>
          </a:xfrm>
          <a:prstGeom prst="rect">
            <a:avLst/>
          </a:prstGeom>
          <a:noFill/>
        </p:spPr>
        <p:txBody>
          <a:bodyPr wrap="square" rtlCol="0">
            <a:spAutoFit/>
          </a:bodyPr>
          <a:lstStyle/>
          <a:p>
            <a:r>
              <a:rPr kumimoji="1" lang="ja-JP" altLang="en-US" sz="5400" dirty="0">
                <a:solidFill>
                  <a:schemeClr val="bg1"/>
                </a:solidFill>
                <a:latin typeface="ＭＳ ゴシック" panose="020B0609070205080204" pitchFamily="49" charset="-128"/>
                <a:ea typeface="ＭＳ ゴシック" panose="020B0609070205080204" pitchFamily="49" charset="-128"/>
              </a:rPr>
              <a:t>を科学する</a:t>
            </a:r>
          </a:p>
        </p:txBody>
      </p:sp>
      <p:sp>
        <p:nvSpPr>
          <p:cNvPr id="4" name="テキスト ボックス 3"/>
          <p:cNvSpPr txBox="1"/>
          <p:nvPr/>
        </p:nvSpPr>
        <p:spPr>
          <a:xfrm>
            <a:off x="2352121" y="452725"/>
            <a:ext cx="4396154" cy="1569660"/>
          </a:xfrm>
          <a:prstGeom prst="rect">
            <a:avLst/>
          </a:prstGeom>
          <a:noFill/>
        </p:spPr>
        <p:txBody>
          <a:bodyPr wrap="square" rtlCol="0">
            <a:spAutoFit/>
          </a:bodyPr>
          <a:lstStyle/>
          <a:p>
            <a:r>
              <a:rPr kumimoji="1" lang="ja-JP" altLang="en-US" sz="96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latin typeface="ＭＳ ゴシック" panose="020B0609070205080204" pitchFamily="49" charset="-128"/>
                <a:ea typeface="ＭＳ ゴシック" panose="020B0609070205080204" pitchFamily="49" charset="-128"/>
              </a:rPr>
              <a:t>燃える</a:t>
            </a:r>
          </a:p>
        </p:txBody>
      </p:sp>
      <p:sp>
        <p:nvSpPr>
          <p:cNvPr id="8" name="テキスト ボックス 7"/>
          <p:cNvSpPr txBox="1"/>
          <p:nvPr/>
        </p:nvSpPr>
        <p:spPr>
          <a:xfrm>
            <a:off x="1983832" y="3485245"/>
            <a:ext cx="10480241" cy="646331"/>
          </a:xfrm>
          <a:prstGeom prst="rect">
            <a:avLst/>
          </a:prstGeom>
          <a:noFill/>
        </p:spPr>
        <p:txBody>
          <a:bodyPr wrap="square" rtlCol="0">
            <a:spAutoFit/>
          </a:bodyPr>
          <a:lstStyle/>
          <a:p>
            <a:r>
              <a:rPr lang="ja-JP" altLang="en-US" sz="3600" dirty="0">
                <a:solidFill>
                  <a:schemeClr val="bg1"/>
                </a:solidFill>
                <a:latin typeface="ＭＳ ゴシック" panose="020B0609070205080204" pitchFamily="49" charset="-128"/>
                <a:ea typeface="ＭＳ ゴシック" panose="020B0609070205080204" pitchFamily="49" charset="-128"/>
              </a:rPr>
              <a:t>次回は</a:t>
            </a:r>
            <a:r>
              <a:rPr lang="ja-JP" altLang="ja-JP" sz="3600" dirty="0">
                <a:solidFill>
                  <a:srgbClr val="FF0000"/>
                </a:solidFill>
                <a:latin typeface="ＭＳ ゴシック" panose="020B0609070205080204" pitchFamily="49" charset="-128"/>
                <a:ea typeface="ＭＳ ゴシック" panose="020B0609070205080204" pitchFamily="49" charset="-128"/>
              </a:rPr>
              <a:t>還元反応</a:t>
            </a:r>
            <a:r>
              <a:rPr lang="ja-JP" altLang="en-US" sz="3600" dirty="0">
                <a:solidFill>
                  <a:schemeClr val="bg1"/>
                </a:solidFill>
                <a:latin typeface="ＭＳ ゴシック" panose="020B0609070205080204" pitchFamily="49" charset="-128"/>
                <a:ea typeface="ＭＳ ゴシック" panose="020B0609070205080204" pitchFamily="49" charset="-128"/>
              </a:rPr>
              <a:t>をテーマにお話しします</a:t>
            </a:r>
          </a:p>
        </p:txBody>
      </p:sp>
    </p:spTree>
    <p:extLst>
      <p:ext uri="{BB962C8B-B14F-4D97-AF65-F5344CB8AC3E}">
        <p14:creationId xmlns:p14="http://schemas.microsoft.com/office/powerpoint/2010/main" val="331367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25415" y="0"/>
            <a:ext cx="10278970" cy="6858000"/>
          </a:xfrm>
          <a:prstGeom prst="rect">
            <a:avLst/>
          </a:prstGeom>
        </p:spPr>
      </p:pic>
      <p:sp>
        <p:nvSpPr>
          <p:cNvPr id="2" name="テキスト ボックス 1"/>
          <p:cNvSpPr txBox="1"/>
          <p:nvPr/>
        </p:nvSpPr>
        <p:spPr>
          <a:xfrm>
            <a:off x="10154870" y="281354"/>
            <a:ext cx="1661993" cy="6576646"/>
          </a:xfrm>
          <a:prstGeom prst="rect">
            <a:avLst/>
          </a:prstGeom>
          <a:noFill/>
        </p:spPr>
        <p:txBody>
          <a:bodyPr vert="eaVert" wrap="square" rtlCol="0">
            <a:spAutoFit/>
          </a:bodyPr>
          <a:lstStyle/>
          <a:p>
            <a:r>
              <a:rPr lang="ja-JP" altLang="en-US" sz="3200" dirty="0">
                <a:solidFill>
                  <a:srgbClr val="002060"/>
                </a:solidFill>
                <a:latin typeface="ＭＳ ゴシック" panose="020B0609070205080204" pitchFamily="49" charset="-128"/>
                <a:ea typeface="ＭＳ ゴシック" panose="020B0609070205080204" pitchFamily="49" charset="-128"/>
              </a:rPr>
              <a:t>高温の火を利用して鉄器を作って、性能の高い道具や武器をつくることができた</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446523"/>
            <a:ext cx="2997712" cy="2224864"/>
          </a:xfrm>
          <a:prstGeom prst="rect">
            <a:avLst/>
          </a:prstGeom>
        </p:spPr>
      </p:pic>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80963" y="193468"/>
            <a:ext cx="3020761" cy="2015414"/>
          </a:xfrm>
          <a:prstGeom prst="rect">
            <a:avLst/>
          </a:prstGeom>
        </p:spPr>
      </p:pic>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13184" y="2724991"/>
            <a:ext cx="4411527" cy="4133009"/>
          </a:xfrm>
          <a:prstGeom prst="rect">
            <a:avLst/>
          </a:prstGeom>
        </p:spPr>
      </p:pic>
    </p:spTree>
    <p:extLst>
      <p:ext uri="{BB962C8B-B14F-4D97-AF65-F5344CB8AC3E}">
        <p14:creationId xmlns:p14="http://schemas.microsoft.com/office/powerpoint/2010/main" val="2893140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0054842" y="281354"/>
            <a:ext cx="1762021" cy="6576646"/>
          </a:xfrm>
          <a:prstGeom prst="rect">
            <a:avLst/>
          </a:prstGeom>
          <a:noFill/>
        </p:spPr>
        <p:txBody>
          <a:bodyPr vert="eaVert" wrap="square" rtlCol="0">
            <a:spAutoFit/>
          </a:bodyPr>
          <a:lstStyle/>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モノを燃やして動力に変換すること技術で蒸気機関などの産業革命を引き起こした</a:t>
            </a:r>
          </a:p>
        </p:txBody>
      </p:sp>
      <p:pic>
        <p:nvPicPr>
          <p:cNvPr id="8" name="図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917723" cy="6858000"/>
          </a:xfrm>
          <a:prstGeom prst="rect">
            <a:avLst/>
          </a:prstGeom>
        </p:spPr>
      </p:pic>
    </p:spTree>
    <p:extLst>
      <p:ext uri="{BB962C8B-B14F-4D97-AF65-F5344CB8AC3E}">
        <p14:creationId xmlns:p14="http://schemas.microsoft.com/office/powerpoint/2010/main" val="257108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テキスト ボックス 1"/>
          <p:cNvSpPr txBox="1"/>
          <p:nvPr/>
        </p:nvSpPr>
        <p:spPr>
          <a:xfrm>
            <a:off x="105256" y="281354"/>
            <a:ext cx="2287806" cy="6576646"/>
          </a:xfrm>
          <a:prstGeom prst="rect">
            <a:avLst/>
          </a:prstGeom>
          <a:noFill/>
        </p:spPr>
        <p:txBody>
          <a:bodyPr vert="eaVert" wrap="square" rtlCol="0">
            <a:spAutoFit/>
          </a:bodyPr>
          <a:lstStyle/>
          <a:p>
            <a:pPr>
              <a:lnSpc>
                <a:spcPts val="4100"/>
              </a:lnSpc>
            </a:pPr>
            <a:r>
              <a:rPr lang="ja-JP" altLang="en-US" sz="3200" dirty="0">
                <a:solidFill>
                  <a:srgbClr val="002060"/>
                </a:solidFill>
                <a:latin typeface="ＭＳ ゴシック" panose="020B0609070205080204" pitchFamily="49" charset="-128"/>
                <a:ea typeface="ＭＳ ゴシック" panose="020B0609070205080204" pitchFamily="49" charset="-128"/>
              </a:rPr>
              <a:t>短時間で激しく燃やす技術の開発で強力な破壊力は土木技術の開発だけでなく武器弾薬の進歩につながった</a:t>
            </a:r>
            <a:endParaRPr kumimoji="1" lang="ja-JP" altLang="en-US" sz="3200" dirty="0">
              <a:solidFill>
                <a:srgbClr val="002060"/>
              </a:solidFill>
              <a:latin typeface="ＭＳ ゴシック" panose="020B0609070205080204" pitchFamily="49" charset="-128"/>
              <a:ea typeface="ＭＳ ゴシック" panose="020B0609070205080204" pitchFamily="49" charset="-128"/>
            </a:endParaRPr>
          </a:p>
        </p:txBody>
      </p:sp>
      <p:pic>
        <p:nvPicPr>
          <p:cNvPr id="3" name="図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5228" y="0"/>
            <a:ext cx="9546771" cy="6858000"/>
          </a:xfrm>
          <a:prstGeom prst="rect">
            <a:avLst/>
          </a:prstGeom>
        </p:spPr>
      </p:pic>
      <p:pic>
        <p:nvPicPr>
          <p:cNvPr id="4" name="図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0615" y="3269981"/>
            <a:ext cx="3593769" cy="3588019"/>
          </a:xfrm>
          <a:prstGeom prst="rect">
            <a:avLst/>
          </a:prstGeom>
        </p:spPr>
      </p:pic>
      <p:pic>
        <p:nvPicPr>
          <p:cNvPr id="5" name="図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30900" y="3886199"/>
            <a:ext cx="3137209" cy="3137209"/>
          </a:xfrm>
          <a:prstGeom prst="rect">
            <a:avLst/>
          </a:prstGeom>
        </p:spPr>
      </p:pic>
    </p:spTree>
    <p:extLst>
      <p:ext uri="{BB962C8B-B14F-4D97-AF65-F5344CB8AC3E}">
        <p14:creationId xmlns:p14="http://schemas.microsoft.com/office/powerpoint/2010/main" val="243474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585" y="-35169"/>
            <a:ext cx="12209584" cy="6893168"/>
          </a:xfrm>
          <a:prstGeom prst="rect">
            <a:avLst/>
          </a:prstGeom>
        </p:spPr>
      </p:pic>
      <p:sp>
        <p:nvSpPr>
          <p:cNvPr id="11" name="正方形/長方形 10"/>
          <p:cNvSpPr/>
          <p:nvPr/>
        </p:nvSpPr>
        <p:spPr>
          <a:xfrm>
            <a:off x="1080646" y="1541901"/>
            <a:ext cx="10030708" cy="157057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1080646" y="1788616"/>
            <a:ext cx="10030708" cy="1077218"/>
          </a:xfrm>
          <a:prstGeom prst="rect">
            <a:avLst/>
          </a:prstGeom>
          <a:noFill/>
        </p:spPr>
        <p:txBody>
          <a:bodyPr wrap="square" rtlCol="0">
            <a:spAutoFit/>
          </a:bodyPr>
          <a:lstStyle/>
          <a:p>
            <a:pPr algn="ctr"/>
            <a:r>
              <a:rPr lang="ja-JP" altLang="en-US" sz="3200" dirty="0">
                <a:solidFill>
                  <a:schemeClr val="bg1"/>
                </a:solidFill>
                <a:latin typeface="ＭＳ ゴシック" panose="020B0609070205080204" pitchFamily="49" charset="-128"/>
                <a:ea typeface="ＭＳ ゴシック" panose="020B0609070205080204" pitchFamily="49" charset="-128"/>
              </a:rPr>
              <a:t>モノを燃やすことによって電気を生み出し</a:t>
            </a:r>
          </a:p>
          <a:p>
            <a:pPr algn="ctr"/>
            <a:r>
              <a:rPr lang="ja-JP" altLang="en-US" sz="3200" dirty="0">
                <a:solidFill>
                  <a:schemeClr val="bg1"/>
                </a:solidFill>
                <a:latin typeface="ＭＳ ゴシック" panose="020B0609070205080204" pitchFamily="49" charset="-128"/>
                <a:ea typeface="ＭＳ ゴシック" panose="020B0609070205080204" pitchFamily="49" charset="-128"/>
              </a:rPr>
              <a:t>あらゆる面で便利で豊かな生活を可能にできた</a:t>
            </a:r>
            <a:endParaRPr kumimoji="1" lang="ja-JP" altLang="en-US" sz="3200" dirty="0">
              <a:solidFill>
                <a:schemeClr val="bg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904263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bg1">
                <a:lumMod val="75000"/>
              </a:schemeClr>
            </a:gs>
            <a:gs pos="83000">
              <a:schemeClr val="tx1">
                <a:lumMod val="65000"/>
                <a:lumOff val="35000"/>
              </a:schemeClr>
            </a:gs>
            <a:gs pos="100000">
              <a:schemeClr val="tx1"/>
            </a:gs>
          </a:gsLst>
          <a:lin ang="5400000" scaled="1"/>
        </a:gradFill>
        <a:effectLst/>
      </p:bgPr>
    </p:bg>
    <p:spTree>
      <p:nvGrpSpPr>
        <p:cNvPr id="1" name=""/>
        <p:cNvGrpSpPr/>
        <p:nvPr/>
      </p:nvGrpSpPr>
      <p:grpSpPr>
        <a:xfrm>
          <a:off x="0" y="0"/>
          <a:ext cx="0" cy="0"/>
          <a:chOff x="0" y="0"/>
          <a:chExt cx="0" cy="0"/>
        </a:xfrm>
      </p:grpSpPr>
      <p:sp>
        <p:nvSpPr>
          <p:cNvPr id="3" name="角丸四角形吹き出し 2"/>
          <p:cNvSpPr/>
          <p:nvPr/>
        </p:nvSpPr>
        <p:spPr>
          <a:xfrm>
            <a:off x="7174523" y="2162908"/>
            <a:ext cx="4572000" cy="3042138"/>
          </a:xfrm>
          <a:prstGeom prst="wedgeRound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0" y="240639"/>
            <a:ext cx="12192000" cy="1701099"/>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072721" y="240639"/>
            <a:ext cx="10030708" cy="1600438"/>
          </a:xfrm>
          <a:prstGeom prst="rect">
            <a:avLst/>
          </a:prstGeom>
          <a:noFill/>
        </p:spPr>
        <p:txBody>
          <a:bodyPr wrap="square" rtlCol="0">
            <a:spAutoFit/>
          </a:bodyPr>
          <a:lstStyle/>
          <a:p>
            <a:pPr algn="ctr"/>
            <a:r>
              <a:rPr lang="ja-JP" altLang="en-US" sz="5400" dirty="0">
                <a:solidFill>
                  <a:schemeClr val="bg1"/>
                </a:solidFill>
                <a:latin typeface="ＭＳ ゴシック" panose="020B0609070205080204" pitchFamily="49" charset="-128"/>
                <a:ea typeface="ＭＳ ゴシック" panose="020B0609070205080204" pitchFamily="49" charset="-128"/>
              </a:rPr>
              <a:t>ローソクの火を科学する</a:t>
            </a:r>
          </a:p>
          <a:p>
            <a:pPr algn="ctr"/>
            <a:r>
              <a:rPr lang="en-US" altLang="ja-JP" sz="4400" dirty="0">
                <a:solidFill>
                  <a:schemeClr val="bg1"/>
                </a:solidFill>
                <a:latin typeface="ＭＳ ゴシック" panose="020B0609070205080204" pitchFamily="49" charset="-128"/>
                <a:ea typeface="ＭＳ ゴシック" panose="020B0609070205080204" pitchFamily="49" charset="-128"/>
              </a:rPr>
              <a:t>(</a:t>
            </a:r>
            <a:r>
              <a:rPr lang="ja-JP" altLang="en-US" sz="4400" dirty="0">
                <a:solidFill>
                  <a:schemeClr val="bg1"/>
                </a:solidFill>
                <a:latin typeface="ＭＳ ゴシック" panose="020B0609070205080204" pitchFamily="49" charset="-128"/>
                <a:ea typeface="ＭＳ ゴシック" panose="020B0609070205080204" pitchFamily="49" charset="-128"/>
              </a:rPr>
              <a:t>マイケル・ファラデー著</a:t>
            </a:r>
            <a:r>
              <a:rPr lang="en-US" altLang="ja-JP" sz="4400" dirty="0">
                <a:solidFill>
                  <a:schemeClr val="bg1"/>
                </a:solidFill>
                <a:latin typeface="ＭＳ ゴシック" panose="020B0609070205080204" pitchFamily="49" charset="-128"/>
                <a:ea typeface="ＭＳ ゴシック" panose="020B0609070205080204" pitchFamily="49" charset="-128"/>
              </a:rPr>
              <a:t>)</a:t>
            </a:r>
            <a:endParaRPr kumimoji="1" lang="ja-JP" altLang="en-US" sz="4400" dirty="0">
              <a:solidFill>
                <a:schemeClr val="bg1"/>
              </a:solidFill>
              <a:latin typeface="ＭＳ ゴシック" panose="020B0609070205080204" pitchFamily="49" charset="-128"/>
              <a:ea typeface="ＭＳ ゴシック" panose="020B0609070205080204" pitchFamily="49" charset="-128"/>
            </a:endParaRPr>
          </a:p>
        </p:txBody>
      </p:sp>
      <p:sp>
        <p:nvSpPr>
          <p:cNvPr id="6" name="テキスト ボックス 5"/>
          <p:cNvSpPr txBox="1"/>
          <p:nvPr/>
        </p:nvSpPr>
        <p:spPr>
          <a:xfrm>
            <a:off x="6738766" y="2511124"/>
            <a:ext cx="5529106" cy="2062103"/>
          </a:xfrm>
          <a:prstGeom prst="rect">
            <a:avLst/>
          </a:prstGeom>
          <a:noFill/>
        </p:spPr>
        <p:txBody>
          <a:bodyPr wrap="square" rtlCol="0">
            <a:spAutoFit/>
          </a:bodyPr>
          <a:lstStyle/>
          <a:p>
            <a:pPr algn="ctr"/>
            <a:r>
              <a:rPr lang="ja-JP" altLang="en-US" sz="3200" dirty="0">
                <a:solidFill>
                  <a:srgbClr val="FF0000"/>
                </a:solidFill>
                <a:latin typeface="ＭＳ ゴシック" panose="020B0609070205080204" pitchFamily="49" charset="-128"/>
                <a:ea typeface="ＭＳ ゴシック" panose="020B0609070205080204" pitchFamily="49" charset="-128"/>
              </a:rPr>
              <a:t>ローソクは</a:t>
            </a:r>
            <a:endParaRPr lang="en-US" altLang="ja-JP" sz="3200"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3200" dirty="0">
                <a:solidFill>
                  <a:srgbClr val="FF0000"/>
                </a:solidFill>
                <a:latin typeface="ＭＳ ゴシック" panose="020B0609070205080204" pitchFamily="49" charset="-128"/>
                <a:ea typeface="ＭＳ ゴシック" panose="020B0609070205080204" pitchFamily="49" charset="-128"/>
              </a:rPr>
              <a:t>何でできているのか？</a:t>
            </a:r>
          </a:p>
          <a:p>
            <a:pPr algn="ctr"/>
            <a:r>
              <a:rPr lang="ja-JP" altLang="en-US" sz="3200" dirty="0">
                <a:solidFill>
                  <a:srgbClr val="FF0000"/>
                </a:solidFill>
                <a:latin typeface="ＭＳ ゴシック" panose="020B0609070205080204" pitchFamily="49" charset="-128"/>
                <a:ea typeface="ＭＳ ゴシック" panose="020B0609070205080204" pitchFamily="49" charset="-128"/>
              </a:rPr>
              <a:t>ローソクは</a:t>
            </a:r>
            <a:endParaRPr lang="en-US" altLang="ja-JP" sz="3200" dirty="0">
              <a:solidFill>
                <a:srgbClr val="FF0000"/>
              </a:solidFill>
              <a:latin typeface="ＭＳ ゴシック" panose="020B0609070205080204" pitchFamily="49" charset="-128"/>
              <a:ea typeface="ＭＳ ゴシック" panose="020B0609070205080204" pitchFamily="49" charset="-128"/>
            </a:endParaRPr>
          </a:p>
          <a:p>
            <a:pPr algn="ctr"/>
            <a:r>
              <a:rPr lang="ja-JP" altLang="en-US" sz="3200" dirty="0">
                <a:solidFill>
                  <a:srgbClr val="FF0000"/>
                </a:solidFill>
                <a:latin typeface="ＭＳ ゴシック" panose="020B0609070205080204" pitchFamily="49" charset="-128"/>
                <a:ea typeface="ＭＳ ゴシック" panose="020B0609070205080204" pitchFamily="49" charset="-128"/>
              </a:rPr>
              <a:t>何で燃えるのか？</a:t>
            </a:r>
            <a:endParaRPr kumimoji="1" lang="ja-JP" altLang="en-US" sz="3200" dirty="0">
              <a:solidFill>
                <a:srgbClr val="FF0000"/>
              </a:solidFill>
              <a:latin typeface="ＭＳ ゴシック" panose="020B0609070205080204" pitchFamily="49" charset="-128"/>
              <a:ea typeface="ＭＳ ゴシック" panose="020B0609070205080204" pitchFamily="49" charset="-128"/>
            </a:endParaRP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357" y="2102456"/>
            <a:ext cx="6854316" cy="4569546"/>
          </a:xfrm>
          <a:prstGeom prst="rect">
            <a:avLst/>
          </a:prstGeom>
        </p:spPr>
      </p:pic>
    </p:spTree>
    <p:extLst>
      <p:ext uri="{BB962C8B-B14F-4D97-AF65-F5344CB8AC3E}">
        <p14:creationId xmlns:p14="http://schemas.microsoft.com/office/powerpoint/2010/main" val="2979870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テキスト ボックス 5"/>
          <p:cNvSpPr txBox="1"/>
          <p:nvPr/>
        </p:nvSpPr>
        <p:spPr>
          <a:xfrm>
            <a:off x="1147899" y="812843"/>
            <a:ext cx="4456693" cy="2000548"/>
          </a:xfrm>
          <a:prstGeom prst="rect">
            <a:avLst/>
          </a:prstGeom>
          <a:noFill/>
        </p:spPr>
        <p:txBody>
          <a:bodyPr wrap="square" rtlCol="0">
            <a:spAutoFit/>
          </a:bodyPr>
          <a:lstStyle/>
          <a:p>
            <a:r>
              <a:rPr lang="ja-JP" altLang="en-US" sz="4400" dirty="0">
                <a:latin typeface="ＭＳ ゴシック" panose="020B0609070205080204" pitchFamily="49" charset="-128"/>
                <a:ea typeface="ＭＳ ゴシック" panose="020B0609070205080204" pitchFamily="49" charset="-128"/>
              </a:rPr>
              <a:t>マイケル・</a:t>
            </a:r>
            <a:endParaRPr lang="en-US" altLang="ja-JP" sz="4400" dirty="0">
              <a:latin typeface="ＭＳ ゴシック" panose="020B0609070205080204" pitchFamily="49" charset="-128"/>
              <a:ea typeface="ＭＳ ゴシック" panose="020B0609070205080204" pitchFamily="49" charset="-128"/>
            </a:endParaRPr>
          </a:p>
          <a:p>
            <a:r>
              <a:rPr lang="ja-JP" altLang="en-US" sz="4400" dirty="0">
                <a:latin typeface="ＭＳ ゴシック" panose="020B0609070205080204" pitchFamily="49" charset="-128"/>
                <a:ea typeface="ＭＳ ゴシック" panose="020B0609070205080204" pitchFamily="49" charset="-128"/>
              </a:rPr>
              <a:t>　ファラデー</a:t>
            </a:r>
            <a:endParaRPr lang="en-US" altLang="ja-JP" sz="4400" dirty="0">
              <a:latin typeface="ＭＳ ゴシック" panose="020B0609070205080204" pitchFamily="49" charset="-128"/>
              <a:ea typeface="ＭＳ ゴシック" panose="020B0609070205080204" pitchFamily="49" charset="-128"/>
            </a:endParaRPr>
          </a:p>
          <a:p>
            <a:pPr algn="ctr"/>
            <a:r>
              <a:rPr kumimoji="1" lang="en-US" altLang="ja-JP" sz="3600" dirty="0">
                <a:latin typeface="ＭＳ ゴシック" panose="020B0609070205080204" pitchFamily="49" charset="-128"/>
                <a:ea typeface="ＭＳ ゴシック" panose="020B0609070205080204" pitchFamily="49" charset="-128"/>
              </a:rPr>
              <a:t>1791</a:t>
            </a:r>
            <a:r>
              <a:rPr kumimoji="1" lang="ja-JP" altLang="en-US" sz="3600" dirty="0">
                <a:latin typeface="ＭＳ ゴシック" panose="020B0609070205080204" pitchFamily="49" charset="-128"/>
                <a:ea typeface="ＭＳ ゴシック" panose="020B0609070205080204" pitchFamily="49" charset="-128"/>
              </a:rPr>
              <a:t>～</a:t>
            </a:r>
            <a:r>
              <a:rPr kumimoji="1" lang="en-US" altLang="ja-JP" sz="3600" dirty="0">
                <a:latin typeface="ＭＳ ゴシック" panose="020B0609070205080204" pitchFamily="49" charset="-128"/>
                <a:ea typeface="ＭＳ ゴシック" panose="020B0609070205080204" pitchFamily="49" charset="-128"/>
              </a:rPr>
              <a:t>1867</a:t>
            </a:r>
            <a:endParaRPr kumimoji="1" lang="ja-JP" altLang="en-US" sz="3600" dirty="0">
              <a:latin typeface="ＭＳ ゴシック" panose="020B0609070205080204" pitchFamily="49" charset="-128"/>
              <a:ea typeface="ＭＳ ゴシック" panose="020B0609070205080204" pitchFamily="49" charset="-128"/>
            </a:endParaRPr>
          </a:p>
        </p:txBody>
      </p:sp>
      <p:sp>
        <p:nvSpPr>
          <p:cNvPr id="7" name="テキスト ボックス 6"/>
          <p:cNvSpPr txBox="1"/>
          <p:nvPr/>
        </p:nvSpPr>
        <p:spPr>
          <a:xfrm>
            <a:off x="2371997" y="5866627"/>
            <a:ext cx="9820003" cy="830997"/>
          </a:xfrm>
          <a:prstGeom prst="rect">
            <a:avLst/>
          </a:prstGeom>
          <a:noFill/>
        </p:spPr>
        <p:txBody>
          <a:bodyPr wrap="square" rtlCol="0">
            <a:spAutoFit/>
          </a:bodyPr>
          <a:lstStyle/>
          <a:p>
            <a:r>
              <a:rPr lang="ja-JP" altLang="en-US" sz="2400" dirty="0">
                <a:latin typeface="ＭＳ ゴシック" panose="020B0609070205080204" pitchFamily="49" charset="-128"/>
                <a:ea typeface="ＭＳ ゴシック" panose="020B0609070205080204" pitchFamily="49" charset="-128"/>
              </a:rPr>
              <a:t>肖像画：ウィキペディア</a:t>
            </a:r>
          </a:p>
          <a:p>
            <a:r>
              <a:rPr lang="en-US" altLang="ja-JP" sz="2400" dirty="0">
                <a:latin typeface="ＭＳ ゴシック" panose="020B0609070205080204" pitchFamily="49" charset="-128"/>
                <a:ea typeface="ＭＳ ゴシック" panose="020B0609070205080204" pitchFamily="49" charset="-128"/>
              </a:rPr>
              <a:t>https://ja.wikipedia.org/wiki/</a:t>
            </a:r>
            <a:r>
              <a:rPr lang="ja-JP" altLang="en-US" sz="2400" dirty="0">
                <a:latin typeface="ＭＳ ゴシック" panose="020B0609070205080204" pitchFamily="49" charset="-128"/>
                <a:ea typeface="ＭＳ ゴシック" panose="020B0609070205080204" pitchFamily="49" charset="-128"/>
              </a:rPr>
              <a:t>マイケル・ファラデー　より</a:t>
            </a:r>
            <a:endParaRPr kumimoji="1" lang="ja-JP" altLang="en-US" sz="2400" dirty="0">
              <a:latin typeface="ＭＳ ゴシック" panose="020B0609070205080204" pitchFamily="49" charset="-128"/>
              <a:ea typeface="ＭＳ ゴシック" panose="020B0609070205080204" pitchFamily="49" charset="-128"/>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18385" y="358386"/>
            <a:ext cx="5340559" cy="5818922"/>
          </a:xfrm>
          <a:prstGeom prst="rect">
            <a:avLst/>
          </a:prstGeom>
        </p:spPr>
      </p:pic>
      <p:sp>
        <p:nvSpPr>
          <p:cNvPr id="10" name="テキスト ボックス 9"/>
          <p:cNvSpPr txBox="1"/>
          <p:nvPr/>
        </p:nvSpPr>
        <p:spPr>
          <a:xfrm>
            <a:off x="334108" y="3267847"/>
            <a:ext cx="6084277" cy="1754326"/>
          </a:xfrm>
          <a:prstGeom prst="rect">
            <a:avLst/>
          </a:prstGeom>
          <a:noFill/>
        </p:spPr>
        <p:txBody>
          <a:bodyPr wrap="square" rtlCol="0">
            <a:spAutoFit/>
          </a:bodyPr>
          <a:lstStyle/>
          <a:p>
            <a:r>
              <a:rPr lang="ja-JP" altLang="en-US" sz="3600" dirty="0">
                <a:latin typeface="ＭＳ ゴシック" panose="020B0609070205080204" pitchFamily="49" charset="-128"/>
                <a:ea typeface="ＭＳ ゴシック" panose="020B0609070205080204" pitchFamily="49" charset="-128"/>
              </a:rPr>
              <a:t>「科学する心」とは・・・</a:t>
            </a:r>
          </a:p>
          <a:p>
            <a:r>
              <a:rPr lang="ja-JP" altLang="en-US" sz="3600" dirty="0">
                <a:latin typeface="ＭＳ ゴシック" panose="020B0609070205080204" pitchFamily="49" charset="-128"/>
                <a:ea typeface="ＭＳ ゴシック" panose="020B0609070205080204" pitchFamily="49" charset="-128"/>
              </a:rPr>
              <a:t>自然の神秘に触れ、自然を慈しみそして愛でること</a:t>
            </a:r>
            <a:endParaRPr kumimoji="1" lang="ja-JP" altLang="en-US" sz="3600"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48783671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982</Words>
  <Application>Microsoft Office PowerPoint</Application>
  <PresentationFormat>ワイド画面</PresentationFormat>
  <Paragraphs>101</Paragraphs>
  <Slides>31</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vt:i4>
      </vt:variant>
    </vt:vector>
  </HeadingPairs>
  <TitlesOfParts>
    <vt:vector size="37" baseType="lpstr">
      <vt:lpstr>HGP創英角ｺﾞｼｯｸUB</vt:lpstr>
      <vt:lpstr>ＭＳ 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2018-03-12T12:48:23Z</dcterms:created>
  <dcterms:modified xsi:type="dcterms:W3CDTF">2018-03-20T02:26:04Z</dcterms:modified>
</cp:coreProperties>
</file>